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9" r:id="rId4"/>
    <p:sldId id="269" r:id="rId5"/>
    <p:sldId id="270" r:id="rId6"/>
    <p:sldId id="260" r:id="rId7"/>
    <p:sldId id="261" r:id="rId8"/>
    <p:sldId id="271" r:id="rId9"/>
    <p:sldId id="262" r:id="rId10"/>
    <p:sldId id="263" r:id="rId11"/>
    <p:sldId id="272" r:id="rId12"/>
    <p:sldId id="273" r:id="rId13"/>
    <p:sldId id="265" r:id="rId14"/>
    <p:sldId id="274" r:id="rId15"/>
    <p:sldId id="275" r:id="rId16"/>
    <p:sldId id="264" r:id="rId17"/>
    <p:sldId id="266" r:id="rId18"/>
    <p:sldId id="279" r:id="rId19"/>
    <p:sldId id="276" r:id="rId20"/>
    <p:sldId id="281" r:id="rId21"/>
    <p:sldId id="280" r:id="rId22"/>
    <p:sldId id="282" r:id="rId23"/>
    <p:sldId id="277" r:id="rId24"/>
    <p:sldId id="286" r:id="rId25"/>
    <p:sldId id="278" r:id="rId26"/>
    <p:sldId id="285" r:id="rId27"/>
    <p:sldId id="283" r:id="rId28"/>
    <p:sldId id="284" r:id="rId29"/>
    <p:sldId id="267"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65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it-IT"/>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59DADE30-0DC1-4DBA-B74C-2A1A265D4F43}" type="slidenum">
              <a:rPr lang="it-IT" smtClean="0"/>
              <a:t>‹N›</a:t>
            </a:fld>
            <a:endParaRPr lang="it-IT"/>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1521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57797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78561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508800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2FAE4D50-C0F7-4BD1-8A9B-1F86970873CD}" type="datetimeFigureOut">
              <a:rPr lang="it-IT" smtClean="0"/>
              <a:t>21/06/2025</a:t>
            </a:fld>
            <a:endParaRPr lang="it-IT"/>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it-IT"/>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59DADE30-0DC1-4DBA-B74C-2A1A265D4F43}" type="slidenum">
              <a:rPr lang="it-IT" smtClean="0"/>
              <a:t>‹N›</a:t>
            </a:fld>
            <a:endParaRPr lang="it-IT"/>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895161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FAE4D50-C0F7-4BD1-8A9B-1F86970873CD}" type="datetimeFigureOut">
              <a:rPr lang="it-IT" smtClean="0"/>
              <a:t>21/06/2025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4588417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257300"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633864"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FAE4D50-C0F7-4BD1-8A9B-1F86970873CD}" type="datetimeFigureOut">
              <a:rPr lang="it-IT" smtClean="0"/>
              <a:t>21/06/2025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3738120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2FAE4D50-C0F7-4BD1-8A9B-1F86970873CD}" type="datetimeFigureOut">
              <a:rPr lang="it-IT" smtClean="0"/>
              <a:t>21/06/2025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4440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E4D50-C0F7-4BD1-8A9B-1F86970873CD}" type="datetimeFigureOut">
              <a:rPr lang="it-IT" smtClean="0"/>
              <a:t>21/06/2025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212561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051" y="6375679"/>
            <a:ext cx="1233355" cy="348462"/>
          </a:xfrm>
        </p:spPr>
        <p:txBody>
          <a:bodyPr/>
          <a:lstStyle/>
          <a:p>
            <a:fld id="{2FAE4D50-C0F7-4BD1-8A9B-1F86970873CD}" type="datetimeFigureOut">
              <a:rPr lang="it-IT" smtClean="0"/>
              <a:t>21/06/2025</a:t>
            </a:fld>
            <a:endParaRPr lang="it-IT"/>
          </a:p>
        </p:txBody>
      </p:sp>
      <p:sp>
        <p:nvSpPr>
          <p:cNvPr id="6" name="Footer Placeholder 5"/>
          <p:cNvSpPr>
            <a:spLocks noGrp="1"/>
          </p:cNvSpPr>
          <p:nvPr>
            <p:ph type="ftr" sz="quarter" idx="11"/>
          </p:nvPr>
        </p:nvSpPr>
        <p:spPr>
          <a:xfrm>
            <a:off x="2103620" y="6375679"/>
            <a:ext cx="3482179" cy="345796"/>
          </a:xfrm>
        </p:spPr>
        <p:txBody>
          <a:bodyPr/>
          <a:lstStyle/>
          <a:p>
            <a:endParaRPr lang="it-IT"/>
          </a:p>
        </p:txBody>
      </p:sp>
      <p:sp>
        <p:nvSpPr>
          <p:cNvPr id="7" name="Slide Number Placeholder 6"/>
          <p:cNvSpPr>
            <a:spLocks noGrp="1"/>
          </p:cNvSpPr>
          <p:nvPr>
            <p:ph type="sldNum" sz="quarter" idx="12"/>
          </p:nvPr>
        </p:nvSpPr>
        <p:spPr>
          <a:xfrm>
            <a:off x="5691014" y="6375679"/>
            <a:ext cx="1232456" cy="345796"/>
          </a:xfrm>
        </p:spPr>
        <p:txBody>
          <a:bodyPr/>
          <a:lstStyle/>
          <a:p>
            <a:fld id="{59DADE30-0DC1-4DBA-B74C-2A1A265D4F43}" type="slidenum">
              <a:rPr lang="it-IT" smtClean="0"/>
              <a:t>‹N›</a:t>
            </a:fld>
            <a:endParaRPr lang="it-IT"/>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445112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950" y="6375679"/>
            <a:ext cx="1232456" cy="348462"/>
          </a:xfrm>
        </p:spPr>
        <p:txBody>
          <a:bodyPr/>
          <a:lstStyle/>
          <a:p>
            <a:fld id="{2FAE4D50-C0F7-4BD1-8A9B-1F86970873CD}" type="datetimeFigureOut">
              <a:rPr lang="it-IT" smtClean="0"/>
              <a:t>21/06/2025</a:t>
            </a:fld>
            <a:endParaRPr lang="it-IT"/>
          </a:p>
        </p:txBody>
      </p:sp>
      <p:sp>
        <p:nvSpPr>
          <p:cNvPr id="6" name="Footer Placeholder 5"/>
          <p:cNvSpPr>
            <a:spLocks noGrp="1"/>
          </p:cNvSpPr>
          <p:nvPr>
            <p:ph type="ftr" sz="quarter" idx="11"/>
          </p:nvPr>
        </p:nvSpPr>
        <p:spPr>
          <a:xfrm>
            <a:off x="2103621" y="6375679"/>
            <a:ext cx="3482178" cy="345796"/>
          </a:xfrm>
        </p:spPr>
        <p:txBody>
          <a:bodyPr/>
          <a:lstStyle/>
          <a:p>
            <a:endParaRPr lang="it-IT"/>
          </a:p>
        </p:txBody>
      </p:sp>
      <p:sp>
        <p:nvSpPr>
          <p:cNvPr id="7" name="Slide Number Placeholder 6"/>
          <p:cNvSpPr>
            <a:spLocks noGrp="1"/>
          </p:cNvSpPr>
          <p:nvPr>
            <p:ph type="sldNum" sz="quarter" idx="12"/>
          </p:nvPr>
        </p:nvSpPr>
        <p:spPr>
          <a:xfrm>
            <a:off x="5687568" y="6375679"/>
            <a:ext cx="1234440" cy="345796"/>
          </a:xfrm>
        </p:spPr>
        <p:txBody>
          <a:bodyPr/>
          <a:lstStyle/>
          <a:p>
            <a:fld id="{59DADE30-0DC1-4DBA-B74C-2A1A265D4F43}" type="slidenum">
              <a:rPr lang="it-IT" smtClean="0"/>
              <a:t>‹N›</a:t>
            </a:fld>
            <a:endParaRPr lang="it-IT"/>
          </a:p>
        </p:txBody>
      </p:sp>
    </p:spTree>
    <p:extLst>
      <p:ext uri="{BB962C8B-B14F-4D97-AF65-F5344CB8AC3E}">
        <p14:creationId xmlns:p14="http://schemas.microsoft.com/office/powerpoint/2010/main" val="1259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FAE4D50-C0F7-4BD1-8A9B-1F86970873CD}" type="datetimeFigureOut">
              <a:rPr lang="it-IT" smtClean="0"/>
              <a:t>21/06/2025</a:t>
            </a:fld>
            <a:endParaRPr lang="it-IT"/>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it-IT"/>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59DADE30-0DC1-4DBA-B74C-2A1A265D4F43}" type="slidenum">
              <a:rPr lang="it-IT" smtClean="0"/>
              <a:t>‹N›</a:t>
            </a:fld>
            <a:endParaRPr lang="it-IT"/>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846895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692C564D-E007-7881-0C40-518F4CA3D831}"/>
              </a:ext>
            </a:extLst>
          </p:cNvPr>
          <p:cNvSpPr>
            <a:spLocks noGrp="1"/>
          </p:cNvSpPr>
          <p:nvPr>
            <p:ph type="subTitle" idx="1"/>
          </p:nvPr>
        </p:nvSpPr>
        <p:spPr>
          <a:xfrm>
            <a:off x="2073311" y="3852751"/>
            <a:ext cx="8045373" cy="742279"/>
          </a:xfrm>
        </p:spPr>
        <p:txBody>
          <a:bodyPr anchor="ctr">
            <a:normAutofit/>
          </a:bodyPr>
          <a:lstStyle/>
          <a:p>
            <a:r>
              <a:rPr lang="it-IT" sz="1800" b="0" cap="none" dirty="0">
                <a:solidFill>
                  <a:srgbClr val="2A1A00"/>
                </a:solidFill>
              </a:rPr>
              <a:t>Your personal </a:t>
            </a:r>
            <a:r>
              <a:rPr lang="it-IT" sz="1800" b="0" cap="none" dirty="0" err="1">
                <a:solidFill>
                  <a:srgbClr val="2A1A00"/>
                </a:solidFill>
              </a:rPr>
              <a:t>finance</a:t>
            </a:r>
            <a:r>
              <a:rPr lang="it-IT" sz="1800" b="0" cap="none" dirty="0">
                <a:solidFill>
                  <a:srgbClr val="2A1A00"/>
                </a:solidFill>
              </a:rPr>
              <a:t> manager</a:t>
            </a:r>
          </a:p>
        </p:txBody>
      </p:sp>
      <p:sp>
        <p:nvSpPr>
          <p:cNvPr id="4" name="Sottotitolo 2">
            <a:extLst>
              <a:ext uri="{FF2B5EF4-FFF2-40B4-BE49-F238E27FC236}">
                <a16:creationId xmlns:a16="http://schemas.microsoft.com/office/drawing/2014/main" id="{12EFB81E-46D9-F251-E978-94E1299F3ED5}"/>
              </a:ext>
            </a:extLst>
          </p:cNvPr>
          <p:cNvSpPr txBox="1">
            <a:spLocks/>
          </p:cNvSpPr>
          <p:nvPr/>
        </p:nvSpPr>
        <p:spPr>
          <a:xfrm>
            <a:off x="309635" y="5536428"/>
            <a:ext cx="5084667" cy="112750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l"/>
            <a:r>
              <a:rPr lang="it-IT" sz="1800" b="0" cap="none" dirty="0">
                <a:solidFill>
                  <a:srgbClr val="2A1A00"/>
                </a:solidFill>
              </a:rPr>
              <a:t>Alessandro Catalano</a:t>
            </a:r>
          </a:p>
          <a:p>
            <a:pPr algn="l"/>
            <a:r>
              <a:rPr lang="it-IT" sz="1800" b="0" cap="none" dirty="0">
                <a:solidFill>
                  <a:srgbClr val="2A1A00"/>
                </a:solidFill>
              </a:rPr>
              <a:t>Alessandro Rocchi </a:t>
            </a:r>
          </a:p>
          <a:p>
            <a:pPr algn="l"/>
            <a:r>
              <a:rPr lang="it-IT" sz="1800" b="0" cap="none" dirty="0">
                <a:solidFill>
                  <a:srgbClr val="2A1A00"/>
                </a:solidFill>
              </a:rPr>
              <a:t>Onorio Iacobelli</a:t>
            </a:r>
          </a:p>
        </p:txBody>
      </p:sp>
      <p:sp>
        <p:nvSpPr>
          <p:cNvPr id="9" name="CasellaDiTesto 8">
            <a:extLst>
              <a:ext uri="{FF2B5EF4-FFF2-40B4-BE49-F238E27FC236}">
                <a16:creationId xmlns:a16="http://schemas.microsoft.com/office/drawing/2014/main" id="{FE402EEF-A61E-31B3-8EA1-90EF984B6A47}"/>
              </a:ext>
            </a:extLst>
          </p:cNvPr>
          <p:cNvSpPr txBox="1"/>
          <p:nvPr/>
        </p:nvSpPr>
        <p:spPr>
          <a:xfrm>
            <a:off x="6993690" y="6017604"/>
            <a:ext cx="5084667" cy="369332"/>
          </a:xfrm>
          <a:prstGeom prst="rect">
            <a:avLst/>
          </a:prstGeom>
          <a:noFill/>
        </p:spPr>
        <p:txBody>
          <a:bodyPr wrap="square">
            <a:spAutoFit/>
          </a:bodyPr>
          <a:lstStyle/>
          <a:p>
            <a:pPr algn="r"/>
            <a:endParaRPr lang="it-IT" sz="1800" dirty="0">
              <a:solidFill>
                <a:srgbClr val="2A1A00"/>
              </a:solidFill>
            </a:endParaRPr>
          </a:p>
        </p:txBody>
      </p:sp>
      <p:pic>
        <p:nvPicPr>
          <p:cNvPr id="17" name="Immagine 16">
            <a:extLst>
              <a:ext uri="{FF2B5EF4-FFF2-40B4-BE49-F238E27FC236}">
                <a16:creationId xmlns:a16="http://schemas.microsoft.com/office/drawing/2014/main" id="{4A046122-A277-BE03-6E7A-975BEE0E6E09}"/>
              </a:ext>
            </a:extLst>
          </p:cNvPr>
          <p:cNvPicPr>
            <a:picLocks noChangeAspect="1"/>
          </p:cNvPicPr>
          <p:nvPr/>
        </p:nvPicPr>
        <p:blipFill>
          <a:blip r:embed="rId2"/>
          <a:stretch>
            <a:fillRect/>
          </a:stretch>
        </p:blipFill>
        <p:spPr>
          <a:xfrm>
            <a:off x="4528690" y="0"/>
            <a:ext cx="3134617" cy="4701926"/>
          </a:xfrm>
          <a:prstGeom prst="rect">
            <a:avLst/>
          </a:prstGeom>
        </p:spPr>
      </p:pic>
      <p:sp>
        <p:nvSpPr>
          <p:cNvPr id="2" name="Sottotitolo 2">
            <a:extLst>
              <a:ext uri="{FF2B5EF4-FFF2-40B4-BE49-F238E27FC236}">
                <a16:creationId xmlns:a16="http://schemas.microsoft.com/office/drawing/2014/main" id="{175CB0F0-222C-F561-3A4A-B8875118C6A4}"/>
              </a:ext>
            </a:extLst>
          </p:cNvPr>
          <p:cNvSpPr txBox="1">
            <a:spLocks/>
          </p:cNvSpPr>
          <p:nvPr/>
        </p:nvSpPr>
        <p:spPr>
          <a:xfrm>
            <a:off x="6993689" y="5638516"/>
            <a:ext cx="5084667" cy="112750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r"/>
            <a:r>
              <a:rPr lang="it-IT" sz="1800" b="0" cap="none" dirty="0">
                <a:solidFill>
                  <a:srgbClr val="2A1A00"/>
                </a:solidFill>
              </a:rPr>
              <a:t>Human-Computer Interaction </a:t>
            </a:r>
          </a:p>
          <a:p>
            <a:pPr algn="r"/>
            <a:r>
              <a:rPr lang="it-IT" sz="1800" b="0" cap="none" dirty="0">
                <a:solidFill>
                  <a:srgbClr val="2A1A00"/>
                </a:solidFill>
              </a:rPr>
              <a:t>A.Y. 2024/2025</a:t>
            </a:r>
          </a:p>
        </p:txBody>
      </p:sp>
    </p:spTree>
    <p:extLst>
      <p:ext uri="{BB962C8B-B14F-4D97-AF65-F5344CB8AC3E}">
        <p14:creationId xmlns:p14="http://schemas.microsoft.com/office/powerpoint/2010/main" val="343459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700"/>
                                        <p:tgtEl>
                                          <p:spTgt spid="4">
                                            <p:txEl>
                                              <p:pRg st="1" end="1"/>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700"/>
                                        <p:tgtEl>
                                          <p:spTgt spid="4">
                                            <p:txEl>
                                              <p:pRg st="2" end="2"/>
                                            </p:txEl>
                                          </p:spTgt>
                                        </p:tgtEl>
                                      </p:cBhvr>
                                    </p:animEffect>
                                  </p:childTnLst>
                                </p:cTn>
                              </p:par>
                              <p:par>
                                <p:cTn id="17" presetID="10" presetClass="entr" presetSubtype="0" fill="hold" grpId="0" nodeType="withEffect">
                                  <p:stCondLst>
                                    <p:cond delay="1000"/>
                                  </p:stCondLst>
                                  <p:iterate>
                                    <p:tmPct val="10000"/>
                                  </p:iterate>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700"/>
                                        <p:tgtEl>
                                          <p:spTgt spid="2">
                                            <p:txEl>
                                              <p:pRg st="0" end="0"/>
                                            </p:txEl>
                                          </p:spTgt>
                                        </p:tgtEl>
                                      </p:cBhvr>
                                    </p:animEffect>
                                  </p:childTnLst>
                                </p:cTn>
                              </p:par>
                              <p:par>
                                <p:cTn id="20" presetID="10" presetClass="entr" presetSubtype="0" fill="hold" grpId="0" nodeType="withEffect">
                                  <p:stCondLst>
                                    <p:cond delay="1000"/>
                                  </p:stCondLst>
                                  <p:iterate>
                                    <p:tmPct val="10000"/>
                                  </p:iterate>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700"/>
                                        <p:tgtEl>
                                          <p:spTgt spid="2">
                                            <p:txEl>
                                              <p:pRg st="1" end="1"/>
                                            </p:txEl>
                                          </p:spTgt>
                                        </p:tgtEl>
                                      </p:cBhvr>
                                    </p:animEffect>
                                  </p:childTnLst>
                                </p:cTn>
                              </p:par>
                              <p:par>
                                <p:cTn id="23" presetID="10" presetClass="entr" presetSubtype="0" fill="hold" nodeType="withEffect">
                                  <p:stCondLst>
                                    <p:cond delay="1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896570-22DB-D7D6-661D-2DDFABA9C37D}"/>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B2D9D1E7-C08C-84BF-7D0E-E0E286BCF0A3}"/>
              </a:ext>
            </a:extLst>
          </p:cNvPr>
          <p:cNvSpPr/>
          <p:nvPr/>
        </p:nvSpPr>
        <p:spPr>
          <a:xfrm>
            <a:off x="4920946" y="11303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Buy and item and record the </a:t>
            </a:r>
            <a:r>
              <a:rPr lang="it-IT" sz="1400" dirty="0" err="1"/>
              <a:t>expense</a:t>
            </a:r>
            <a:endParaRPr lang="it-IT" sz="1400" dirty="0"/>
          </a:p>
        </p:txBody>
      </p:sp>
      <p:sp>
        <p:nvSpPr>
          <p:cNvPr id="7" name="Rettangolo con angoli arrotondati 6">
            <a:extLst>
              <a:ext uri="{FF2B5EF4-FFF2-40B4-BE49-F238E27FC236}">
                <a16:creationId xmlns:a16="http://schemas.microsoft.com/office/drawing/2014/main" id="{D10C6EE5-AE42-E161-B5E5-5885C46CB5E0}"/>
              </a:ext>
            </a:extLst>
          </p:cNvPr>
          <p:cNvSpPr/>
          <p:nvPr/>
        </p:nvSpPr>
        <p:spPr>
          <a:xfrm>
            <a:off x="1202175"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Decide </a:t>
            </a:r>
            <a:r>
              <a:rPr lang="it-IT" sz="1400" dirty="0" err="1"/>
              <a:t>what</a:t>
            </a:r>
            <a:r>
              <a:rPr lang="it-IT" sz="1400" dirty="0"/>
              <a:t> to </a:t>
            </a:r>
            <a:r>
              <a:rPr lang="it-IT" sz="1400" dirty="0" err="1"/>
              <a:t>buy</a:t>
            </a:r>
            <a:endParaRPr lang="it-IT" sz="1400" dirty="0"/>
          </a:p>
        </p:txBody>
      </p:sp>
      <p:sp>
        <p:nvSpPr>
          <p:cNvPr id="8" name="Rettangolo con angoli arrotondati 7">
            <a:extLst>
              <a:ext uri="{FF2B5EF4-FFF2-40B4-BE49-F238E27FC236}">
                <a16:creationId xmlns:a16="http://schemas.microsoft.com/office/drawing/2014/main" id="{692AFDA6-C285-9295-16B7-5B15704FA9F5}"/>
              </a:ext>
            </a:extLst>
          </p:cNvPr>
          <p:cNvSpPr/>
          <p:nvPr/>
        </p:nvSpPr>
        <p:spPr>
          <a:xfrm>
            <a:off x="3771507"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a:t>
            </a:r>
            <a:r>
              <a:rPr lang="it-IT" sz="1400" dirty="0" err="1"/>
              <a:t>Find</a:t>
            </a:r>
            <a:r>
              <a:rPr lang="it-IT" sz="1400" dirty="0"/>
              <a:t> a shop</a:t>
            </a:r>
          </a:p>
        </p:txBody>
      </p:sp>
      <p:sp>
        <p:nvSpPr>
          <p:cNvPr id="9" name="Rettangolo con angoli arrotondati 8">
            <a:extLst>
              <a:ext uri="{FF2B5EF4-FFF2-40B4-BE49-F238E27FC236}">
                <a16:creationId xmlns:a16="http://schemas.microsoft.com/office/drawing/2014/main" id="{D0CFA441-E025-4ED6-2346-41854BEC10E7}"/>
              </a:ext>
            </a:extLst>
          </p:cNvPr>
          <p:cNvSpPr/>
          <p:nvPr/>
        </p:nvSpPr>
        <p:spPr>
          <a:xfrm>
            <a:off x="6340839" y="225045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Buy the item</a:t>
            </a:r>
          </a:p>
        </p:txBody>
      </p:sp>
      <p:sp>
        <p:nvSpPr>
          <p:cNvPr id="10" name="Rettangolo con angoli arrotondati 9">
            <a:extLst>
              <a:ext uri="{FF2B5EF4-FFF2-40B4-BE49-F238E27FC236}">
                <a16:creationId xmlns:a16="http://schemas.microsoft.com/office/drawing/2014/main" id="{51EA9797-394F-79DD-D27B-A46F851F6344}"/>
              </a:ext>
            </a:extLst>
          </p:cNvPr>
          <p:cNvSpPr/>
          <p:nvPr/>
        </p:nvSpPr>
        <p:spPr>
          <a:xfrm>
            <a:off x="8910171" y="226655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a:t>
            </a:r>
            <a:r>
              <a:rPr lang="it-IT" sz="1400" dirty="0" err="1"/>
              <a:t>Register</a:t>
            </a:r>
            <a:r>
              <a:rPr lang="it-IT" sz="1400" dirty="0"/>
              <a:t> the </a:t>
            </a:r>
            <a:r>
              <a:rPr lang="it-IT" sz="1400" dirty="0" err="1"/>
              <a:t>transaction</a:t>
            </a:r>
            <a:endParaRPr lang="it-IT" sz="1400" dirty="0"/>
          </a:p>
        </p:txBody>
      </p:sp>
      <p:sp>
        <p:nvSpPr>
          <p:cNvPr id="11" name="Rettangolo con angoli arrotondati 10">
            <a:extLst>
              <a:ext uri="{FF2B5EF4-FFF2-40B4-BE49-F238E27FC236}">
                <a16:creationId xmlns:a16="http://schemas.microsoft.com/office/drawing/2014/main" id="{650E5E41-8D67-931A-D51A-1005954B2DC3}"/>
              </a:ext>
            </a:extLst>
          </p:cNvPr>
          <p:cNvSpPr/>
          <p:nvPr/>
        </p:nvSpPr>
        <p:spPr>
          <a:xfrm>
            <a:off x="956197"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Look for shops </a:t>
            </a:r>
            <a:r>
              <a:rPr lang="it-IT" sz="1400" dirty="0" err="1"/>
              <a:t>that</a:t>
            </a:r>
            <a:r>
              <a:rPr lang="it-IT" sz="1400" dirty="0"/>
              <a:t> sell the item</a:t>
            </a:r>
          </a:p>
        </p:txBody>
      </p:sp>
      <p:sp>
        <p:nvSpPr>
          <p:cNvPr id="12" name="Rettangolo con angoli arrotondati 11">
            <a:extLst>
              <a:ext uri="{FF2B5EF4-FFF2-40B4-BE49-F238E27FC236}">
                <a16:creationId xmlns:a16="http://schemas.microsoft.com/office/drawing/2014/main" id="{068753F4-82E1-6029-052E-E7BC2AF4042A}"/>
              </a:ext>
            </a:extLst>
          </p:cNvPr>
          <p:cNvSpPr/>
          <p:nvPr/>
        </p:nvSpPr>
        <p:spPr>
          <a:xfrm>
            <a:off x="2619038"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a:t>
            </a:r>
            <a:r>
              <a:rPr lang="it-IT" sz="1400" dirty="0" err="1"/>
              <a:t>Choose</a:t>
            </a:r>
            <a:r>
              <a:rPr lang="it-IT" sz="1400" dirty="0"/>
              <a:t> a shop</a:t>
            </a:r>
          </a:p>
        </p:txBody>
      </p:sp>
      <p:sp>
        <p:nvSpPr>
          <p:cNvPr id="13" name="Rettangolo con angoli arrotondati 12">
            <a:extLst>
              <a:ext uri="{FF2B5EF4-FFF2-40B4-BE49-F238E27FC236}">
                <a16:creationId xmlns:a16="http://schemas.microsoft.com/office/drawing/2014/main" id="{1C63ECA5-A8FC-E431-001B-417562654D5C}"/>
              </a:ext>
            </a:extLst>
          </p:cNvPr>
          <p:cNvSpPr/>
          <p:nvPr/>
        </p:nvSpPr>
        <p:spPr>
          <a:xfrm>
            <a:off x="4296196" y="347524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2.3: Go to the </a:t>
            </a:r>
            <a:r>
              <a:rPr lang="it-IT" sz="1400" dirty="0" err="1"/>
              <a:t>physical</a:t>
            </a:r>
            <a:r>
              <a:rPr lang="it-IT" sz="1400" dirty="0"/>
              <a:t> store</a:t>
            </a:r>
          </a:p>
        </p:txBody>
      </p:sp>
      <p:sp>
        <p:nvSpPr>
          <p:cNvPr id="14" name="Rettangolo con angoli arrotondati 13">
            <a:extLst>
              <a:ext uri="{FF2B5EF4-FFF2-40B4-BE49-F238E27FC236}">
                <a16:creationId xmlns:a16="http://schemas.microsoft.com/office/drawing/2014/main" id="{D19108B8-9446-35DE-DB28-C947C50785EB}"/>
              </a:ext>
            </a:extLst>
          </p:cNvPr>
          <p:cNvSpPr/>
          <p:nvPr/>
        </p:nvSpPr>
        <p:spPr>
          <a:xfrm>
            <a:off x="5957367" y="346735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2.4: </a:t>
            </a:r>
            <a:r>
              <a:rPr lang="it-IT" sz="1400" dirty="0" err="1"/>
              <a:t>Visit</a:t>
            </a:r>
            <a:r>
              <a:rPr lang="it-IT" sz="1400" dirty="0"/>
              <a:t> the online shop</a:t>
            </a:r>
          </a:p>
        </p:txBody>
      </p:sp>
      <p:sp>
        <p:nvSpPr>
          <p:cNvPr id="15" name="Rettangolo con angoli arrotondati 14">
            <a:extLst>
              <a:ext uri="{FF2B5EF4-FFF2-40B4-BE49-F238E27FC236}">
                <a16:creationId xmlns:a16="http://schemas.microsoft.com/office/drawing/2014/main" id="{DABEC6F2-B41D-7B42-C978-B7B9B962FD9F}"/>
              </a:ext>
            </a:extLst>
          </p:cNvPr>
          <p:cNvSpPr/>
          <p:nvPr/>
        </p:nvSpPr>
        <p:spPr>
          <a:xfrm>
            <a:off x="5650362" y="458743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a:t>
            </a:r>
            <a:r>
              <a:rPr lang="it-IT" sz="1400" dirty="0" err="1"/>
              <a:t>Pay</a:t>
            </a:r>
            <a:r>
              <a:rPr lang="it-IT" sz="1400" dirty="0"/>
              <a:t> with cash</a:t>
            </a:r>
          </a:p>
        </p:txBody>
      </p:sp>
      <p:sp>
        <p:nvSpPr>
          <p:cNvPr id="16" name="Rettangolo con angoli arrotondati 15">
            <a:extLst>
              <a:ext uri="{FF2B5EF4-FFF2-40B4-BE49-F238E27FC236}">
                <a16:creationId xmlns:a16="http://schemas.microsoft.com/office/drawing/2014/main" id="{C464F542-76B0-4ECD-5B2B-41CCE84F0BAA}"/>
              </a:ext>
            </a:extLst>
          </p:cNvPr>
          <p:cNvSpPr/>
          <p:nvPr/>
        </p:nvSpPr>
        <p:spPr>
          <a:xfrm>
            <a:off x="7552837" y="458743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a:t>
            </a:r>
            <a:r>
              <a:rPr lang="it-IT" sz="1400" dirty="0" err="1"/>
              <a:t>Pay</a:t>
            </a:r>
            <a:r>
              <a:rPr lang="it-IT" sz="1400" dirty="0"/>
              <a:t> with card</a:t>
            </a:r>
          </a:p>
        </p:txBody>
      </p:sp>
      <p:sp>
        <p:nvSpPr>
          <p:cNvPr id="17" name="Rettangolo con angoli arrotondati 16">
            <a:extLst>
              <a:ext uri="{FF2B5EF4-FFF2-40B4-BE49-F238E27FC236}">
                <a16:creationId xmlns:a16="http://schemas.microsoft.com/office/drawing/2014/main" id="{5D5232F4-F0BC-BF18-527C-FFBD39B4B7D9}"/>
              </a:ext>
            </a:extLst>
          </p:cNvPr>
          <p:cNvSpPr/>
          <p:nvPr/>
        </p:nvSpPr>
        <p:spPr>
          <a:xfrm>
            <a:off x="4684937"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Use a budgeting tool</a:t>
            </a:r>
          </a:p>
        </p:txBody>
      </p:sp>
      <p:sp>
        <p:nvSpPr>
          <p:cNvPr id="18" name="Rettangolo con angoli arrotondati 17">
            <a:extLst>
              <a:ext uri="{FF2B5EF4-FFF2-40B4-BE49-F238E27FC236}">
                <a16:creationId xmlns:a16="http://schemas.microsoft.com/office/drawing/2014/main" id="{627D0D51-F2EB-8C6B-8108-A7E5BD43E142}"/>
              </a:ext>
            </a:extLst>
          </p:cNvPr>
          <p:cNvSpPr/>
          <p:nvPr/>
        </p:nvSpPr>
        <p:spPr>
          <a:xfrm>
            <a:off x="6516416"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Use an app</a:t>
            </a:r>
          </a:p>
        </p:txBody>
      </p:sp>
      <p:sp>
        <p:nvSpPr>
          <p:cNvPr id="19" name="Rettangolo con angoli arrotondati 18">
            <a:extLst>
              <a:ext uri="{FF2B5EF4-FFF2-40B4-BE49-F238E27FC236}">
                <a16:creationId xmlns:a16="http://schemas.microsoft.com/office/drawing/2014/main" id="{42D59C60-65F7-1DDB-69CF-C7CC4F5DB418}"/>
              </a:ext>
            </a:extLst>
          </p:cNvPr>
          <p:cNvSpPr/>
          <p:nvPr/>
        </p:nvSpPr>
        <p:spPr>
          <a:xfrm>
            <a:off x="8347894"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 Write the </a:t>
            </a:r>
            <a:r>
              <a:rPr lang="it-IT" sz="1400" dirty="0" err="1"/>
              <a:t>transaction</a:t>
            </a:r>
            <a:r>
              <a:rPr lang="it-IT" sz="1400" dirty="0"/>
              <a:t> down</a:t>
            </a:r>
          </a:p>
        </p:txBody>
      </p:sp>
      <p:sp>
        <p:nvSpPr>
          <p:cNvPr id="20" name="Rettangolo con angoli arrotondati 19">
            <a:extLst>
              <a:ext uri="{FF2B5EF4-FFF2-40B4-BE49-F238E27FC236}">
                <a16:creationId xmlns:a16="http://schemas.microsoft.com/office/drawing/2014/main" id="{D6E17DD7-BC84-81B5-2BE1-9841E0E1D0A2}"/>
              </a:ext>
            </a:extLst>
          </p:cNvPr>
          <p:cNvSpPr/>
          <p:nvPr/>
        </p:nvSpPr>
        <p:spPr>
          <a:xfrm>
            <a:off x="10179373" y="5666650"/>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4.4: Write the </a:t>
            </a:r>
            <a:r>
              <a:rPr lang="it-IT" sz="1400" dirty="0" err="1"/>
              <a:t>transaction</a:t>
            </a:r>
            <a:r>
              <a:rPr lang="it-IT" sz="1400" dirty="0"/>
              <a:t> </a:t>
            </a:r>
            <a:r>
              <a:rPr lang="it-IT" sz="1400" dirty="0" err="1"/>
              <a:t>details</a:t>
            </a:r>
            <a:endParaRPr lang="it-IT" sz="1400" dirty="0"/>
          </a:p>
        </p:txBody>
      </p:sp>
      <p:cxnSp>
        <p:nvCxnSpPr>
          <p:cNvPr id="26" name="Connettore diritto 25">
            <a:extLst>
              <a:ext uri="{FF2B5EF4-FFF2-40B4-BE49-F238E27FC236}">
                <a16:creationId xmlns:a16="http://schemas.microsoft.com/office/drawing/2014/main" id="{15CBC810-7AE6-A8F2-2F3A-D64BA7A78D7E}"/>
              </a:ext>
            </a:extLst>
          </p:cNvPr>
          <p:cNvCxnSpPr>
            <a:cxnSpLocks/>
          </p:cNvCxnSpPr>
          <p:nvPr/>
        </p:nvCxnSpPr>
        <p:spPr>
          <a:xfrm>
            <a:off x="1251678" y="2181948"/>
            <a:ext cx="9253963"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4354566D-2AC4-5337-1553-FA3E31C9E916}"/>
              </a:ext>
            </a:extLst>
          </p:cNvPr>
          <p:cNvCxnSpPr>
            <a:stCxn id="6" idx="2"/>
          </p:cNvCxnSpPr>
          <p:nvPr/>
        </p:nvCxnSpPr>
        <p:spPr>
          <a:xfrm flipH="1">
            <a:off x="5713423" y="1874517"/>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9FF9C7B2-7921-AE36-0104-BD648F795DF6}"/>
              </a:ext>
            </a:extLst>
          </p:cNvPr>
          <p:cNvCxnSpPr>
            <a:cxnSpLocks/>
          </p:cNvCxnSpPr>
          <p:nvPr/>
        </p:nvCxnSpPr>
        <p:spPr>
          <a:xfrm>
            <a:off x="1050894" y="3417429"/>
            <a:ext cx="6453492"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507FD830-0654-5D5E-42EE-305E4A498080}"/>
              </a:ext>
            </a:extLst>
          </p:cNvPr>
          <p:cNvCxnSpPr>
            <a:cxnSpLocks/>
          </p:cNvCxnSpPr>
          <p:nvPr/>
        </p:nvCxnSpPr>
        <p:spPr>
          <a:xfrm>
            <a:off x="4607631" y="3022237"/>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4A7264C6-4E28-3349-E9E1-81486E99FD99}"/>
              </a:ext>
            </a:extLst>
          </p:cNvPr>
          <p:cNvCxnSpPr>
            <a:cxnSpLocks/>
          </p:cNvCxnSpPr>
          <p:nvPr/>
        </p:nvCxnSpPr>
        <p:spPr>
          <a:xfrm>
            <a:off x="5713423" y="4518921"/>
            <a:ext cx="3386434" cy="5463"/>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8C5BF799-AFEC-8DA0-BDB9-9128AB356F82}"/>
              </a:ext>
            </a:extLst>
          </p:cNvPr>
          <p:cNvCxnSpPr>
            <a:cxnSpLocks/>
          </p:cNvCxnSpPr>
          <p:nvPr/>
        </p:nvCxnSpPr>
        <p:spPr>
          <a:xfrm>
            <a:off x="4671276" y="5614939"/>
            <a:ext cx="7103567" cy="0"/>
          </a:xfrm>
          <a:prstGeom prst="line">
            <a:avLst/>
          </a:prstGeom>
        </p:spPr>
        <p:style>
          <a:lnRef idx="2">
            <a:schemeClr val="dk1"/>
          </a:lnRef>
          <a:fillRef idx="0">
            <a:schemeClr val="dk1"/>
          </a:fillRef>
          <a:effectRef idx="1">
            <a:schemeClr val="dk1"/>
          </a:effectRef>
          <a:fontRef idx="minor">
            <a:schemeClr val="tx1"/>
          </a:fontRef>
        </p:style>
      </p:cxnSp>
      <p:cxnSp>
        <p:nvCxnSpPr>
          <p:cNvPr id="53" name="Connettore diritto 52">
            <a:extLst>
              <a:ext uri="{FF2B5EF4-FFF2-40B4-BE49-F238E27FC236}">
                <a16:creationId xmlns:a16="http://schemas.microsoft.com/office/drawing/2014/main" id="{E6146003-0D9E-0939-3306-3121317113DB}"/>
              </a:ext>
            </a:extLst>
          </p:cNvPr>
          <p:cNvCxnSpPr>
            <a:stCxn id="10" idx="2"/>
          </p:cNvCxnSpPr>
          <p:nvPr/>
        </p:nvCxnSpPr>
        <p:spPr>
          <a:xfrm>
            <a:off x="9707906" y="3010685"/>
            <a:ext cx="0" cy="2604254"/>
          </a:xfrm>
          <a:prstGeom prst="line">
            <a:avLst/>
          </a:prstGeom>
        </p:spPr>
        <p:style>
          <a:lnRef idx="2">
            <a:schemeClr val="dk1"/>
          </a:lnRef>
          <a:fillRef idx="0">
            <a:schemeClr val="dk1"/>
          </a:fillRef>
          <a:effectRef idx="1">
            <a:schemeClr val="dk1"/>
          </a:effectRef>
          <a:fontRef idx="minor">
            <a:schemeClr val="tx1"/>
          </a:fontRef>
        </p:style>
      </p:cxnSp>
      <p:cxnSp>
        <p:nvCxnSpPr>
          <p:cNvPr id="58" name="Connettore a gomito 57">
            <a:extLst>
              <a:ext uri="{FF2B5EF4-FFF2-40B4-BE49-F238E27FC236}">
                <a16:creationId xmlns:a16="http://schemas.microsoft.com/office/drawing/2014/main" id="{2B6BA52D-D1A4-37C3-DC17-32984E17CAB1}"/>
              </a:ext>
            </a:extLst>
          </p:cNvPr>
          <p:cNvCxnSpPr>
            <a:cxnSpLocks/>
            <a:stCxn id="9" idx="2"/>
          </p:cNvCxnSpPr>
          <p:nvPr/>
        </p:nvCxnSpPr>
        <p:spPr>
          <a:xfrm rot="16200000" flipH="1">
            <a:off x="6923819" y="3209337"/>
            <a:ext cx="1524340" cy="1094831"/>
          </a:xfrm>
          <a:prstGeom prst="bentConnector3">
            <a:avLst>
              <a:gd name="adj1" fmla="val 22282"/>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2BEA72ED-F073-08BB-411D-337B7FC2BDEA}"/>
              </a:ext>
            </a:extLst>
          </p:cNvPr>
          <p:cNvSpPr/>
          <p:nvPr/>
        </p:nvSpPr>
        <p:spPr>
          <a:xfrm>
            <a:off x="6661491" y="1209460"/>
            <a:ext cx="1168682"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1,2,3,4</a:t>
            </a:r>
          </a:p>
        </p:txBody>
      </p:sp>
      <p:sp>
        <p:nvSpPr>
          <p:cNvPr id="61" name="Rettangolo con angoli arrotondati 60">
            <a:extLst>
              <a:ext uri="{FF2B5EF4-FFF2-40B4-BE49-F238E27FC236}">
                <a16:creationId xmlns:a16="http://schemas.microsoft.com/office/drawing/2014/main" id="{114C8A51-1DC6-EA67-DDB5-45F4EB89528E}"/>
              </a:ext>
            </a:extLst>
          </p:cNvPr>
          <p:cNvSpPr/>
          <p:nvPr/>
        </p:nvSpPr>
        <p:spPr>
          <a:xfrm>
            <a:off x="3171100" y="1574496"/>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2.1,2.2,(2.3 or 2.4)</a:t>
            </a:r>
          </a:p>
        </p:txBody>
      </p:sp>
      <p:sp>
        <p:nvSpPr>
          <p:cNvPr id="62" name="Rettangolo con angoli arrotondati 61">
            <a:extLst>
              <a:ext uri="{FF2B5EF4-FFF2-40B4-BE49-F238E27FC236}">
                <a16:creationId xmlns:a16="http://schemas.microsoft.com/office/drawing/2014/main" id="{464392C1-A5E4-9C57-8A48-CBBD36BAFB29}"/>
              </a:ext>
            </a:extLst>
          </p:cNvPr>
          <p:cNvSpPr/>
          <p:nvPr/>
        </p:nvSpPr>
        <p:spPr>
          <a:xfrm>
            <a:off x="10606161" y="2303525"/>
            <a:ext cx="1168682" cy="64875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One </a:t>
            </a:r>
            <a:r>
              <a:rPr lang="it-IT" sz="1000" dirty="0" err="1"/>
              <a:t>between</a:t>
            </a:r>
            <a:r>
              <a:rPr lang="it-IT" sz="1000" dirty="0"/>
              <a:t> 4.1,4.2,4.3</a:t>
            </a:r>
          </a:p>
          <a:p>
            <a:pPr algn="ctr"/>
            <a:r>
              <a:rPr lang="it-IT" sz="1000" dirty="0" err="1"/>
              <a:t>Then</a:t>
            </a:r>
            <a:r>
              <a:rPr lang="it-IT" sz="1000" dirty="0"/>
              <a:t> 4.4</a:t>
            </a:r>
          </a:p>
        </p:txBody>
      </p:sp>
      <p:sp>
        <p:nvSpPr>
          <p:cNvPr id="63" name="Rettangolo con angoli arrotondati 62">
            <a:extLst>
              <a:ext uri="{FF2B5EF4-FFF2-40B4-BE49-F238E27FC236}">
                <a16:creationId xmlns:a16="http://schemas.microsoft.com/office/drawing/2014/main" id="{F9A86DF9-A570-6523-10F0-F83AA1A915B5}"/>
              </a:ext>
            </a:extLst>
          </p:cNvPr>
          <p:cNvSpPr/>
          <p:nvPr/>
        </p:nvSpPr>
        <p:spPr>
          <a:xfrm>
            <a:off x="7993066" y="2339079"/>
            <a:ext cx="816585"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a:t>
            </a:r>
            <a:br>
              <a:rPr lang="it-IT" sz="1000" dirty="0"/>
            </a:br>
            <a:r>
              <a:rPr lang="it-IT" sz="1000" dirty="0"/>
              <a:t>3.1 or 3.2</a:t>
            </a:r>
          </a:p>
        </p:txBody>
      </p:sp>
    </p:spTree>
    <p:extLst>
      <p:ext uri="{BB962C8B-B14F-4D97-AF65-F5344CB8AC3E}">
        <p14:creationId xmlns:p14="http://schemas.microsoft.com/office/powerpoint/2010/main" val="4129655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3C9D4-0D10-0F1F-83D8-D8E45AA45F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CB7AB5C-87F9-E772-78AD-D67094BA05A0}"/>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79C5484A-AE1B-BCEA-6628-10C4F25288D3}"/>
              </a:ext>
            </a:extLst>
          </p:cNvPr>
          <p:cNvSpPr/>
          <p:nvPr/>
        </p:nvSpPr>
        <p:spPr>
          <a:xfrm>
            <a:off x="4920946" y="119151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Set a goal and </a:t>
            </a:r>
            <a:r>
              <a:rPr lang="it-IT" sz="1400" dirty="0" err="1"/>
              <a:t>buy</a:t>
            </a:r>
            <a:r>
              <a:rPr lang="it-IT" sz="1400" dirty="0"/>
              <a:t> the </a:t>
            </a:r>
            <a:r>
              <a:rPr lang="it-IT" sz="1400" dirty="0" err="1"/>
              <a:t>related</a:t>
            </a:r>
            <a:r>
              <a:rPr lang="it-IT" sz="1400" dirty="0"/>
              <a:t> item</a:t>
            </a:r>
          </a:p>
        </p:txBody>
      </p:sp>
      <p:sp>
        <p:nvSpPr>
          <p:cNvPr id="7" name="Rettangolo con angoli arrotondati 6">
            <a:extLst>
              <a:ext uri="{FF2B5EF4-FFF2-40B4-BE49-F238E27FC236}">
                <a16:creationId xmlns:a16="http://schemas.microsoft.com/office/drawing/2014/main" id="{9E63D084-F4BD-A9C6-3C64-3AF27D178ADC}"/>
              </a:ext>
            </a:extLst>
          </p:cNvPr>
          <p:cNvSpPr/>
          <p:nvPr/>
        </p:nvSpPr>
        <p:spPr>
          <a:xfrm>
            <a:off x="1202175"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a:t>
            </a:r>
            <a:r>
              <a:rPr lang="it-IT" sz="1400" dirty="0" err="1"/>
              <a:t>Choose</a:t>
            </a:r>
            <a:r>
              <a:rPr lang="it-IT" sz="1400" dirty="0"/>
              <a:t> </a:t>
            </a:r>
            <a:r>
              <a:rPr lang="it-IT" sz="1400" dirty="0" err="1"/>
              <a:t>what</a:t>
            </a:r>
            <a:r>
              <a:rPr lang="it-IT" sz="1400" dirty="0"/>
              <a:t> </a:t>
            </a:r>
            <a:r>
              <a:rPr lang="it-IT" sz="1400" dirty="0" err="1"/>
              <a:t>you</a:t>
            </a:r>
            <a:r>
              <a:rPr lang="it-IT" sz="1400" dirty="0"/>
              <a:t> </a:t>
            </a:r>
            <a:r>
              <a:rPr lang="it-IT" sz="1400" dirty="0" err="1"/>
              <a:t>want</a:t>
            </a:r>
            <a:r>
              <a:rPr lang="it-IT" sz="1400" dirty="0"/>
              <a:t> to </a:t>
            </a:r>
            <a:r>
              <a:rPr lang="it-IT" sz="1400" dirty="0" err="1"/>
              <a:t>save</a:t>
            </a:r>
            <a:r>
              <a:rPr lang="it-IT" sz="1400" dirty="0"/>
              <a:t> for</a:t>
            </a:r>
          </a:p>
        </p:txBody>
      </p:sp>
      <p:sp>
        <p:nvSpPr>
          <p:cNvPr id="8" name="Rettangolo con angoli arrotondati 7">
            <a:extLst>
              <a:ext uri="{FF2B5EF4-FFF2-40B4-BE49-F238E27FC236}">
                <a16:creationId xmlns:a16="http://schemas.microsoft.com/office/drawing/2014/main" id="{6F124045-C22A-ED50-EF11-869B40075BB1}"/>
              </a:ext>
            </a:extLst>
          </p:cNvPr>
          <p:cNvSpPr/>
          <p:nvPr/>
        </p:nvSpPr>
        <p:spPr>
          <a:xfrm>
            <a:off x="3309914"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Set a goal</a:t>
            </a:r>
          </a:p>
        </p:txBody>
      </p:sp>
      <p:sp>
        <p:nvSpPr>
          <p:cNvPr id="9" name="Rettangolo con angoli arrotondati 8">
            <a:extLst>
              <a:ext uri="{FF2B5EF4-FFF2-40B4-BE49-F238E27FC236}">
                <a16:creationId xmlns:a16="http://schemas.microsoft.com/office/drawing/2014/main" id="{48B6C55F-74ED-B85A-D478-789152450E08}"/>
              </a:ext>
            </a:extLst>
          </p:cNvPr>
          <p:cNvSpPr/>
          <p:nvPr/>
        </p:nvSpPr>
        <p:spPr>
          <a:xfrm>
            <a:off x="5417653"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Check </a:t>
            </a:r>
            <a:r>
              <a:rPr lang="it-IT" sz="1400" dirty="0" err="1"/>
              <a:t>if</a:t>
            </a:r>
            <a:r>
              <a:rPr lang="it-IT" sz="1400" dirty="0"/>
              <a:t> </a:t>
            </a:r>
            <a:r>
              <a:rPr lang="it-IT" sz="1400" dirty="0" err="1"/>
              <a:t>you</a:t>
            </a:r>
            <a:r>
              <a:rPr lang="it-IT" sz="1400" dirty="0"/>
              <a:t> can </a:t>
            </a:r>
            <a:r>
              <a:rPr lang="it-IT" sz="1400" dirty="0" err="1"/>
              <a:t>afford</a:t>
            </a:r>
            <a:r>
              <a:rPr lang="it-IT" sz="1400" dirty="0"/>
              <a:t> the item</a:t>
            </a:r>
          </a:p>
        </p:txBody>
      </p:sp>
      <p:sp>
        <p:nvSpPr>
          <p:cNvPr id="10" name="Rettangolo con angoli arrotondati 9">
            <a:extLst>
              <a:ext uri="{FF2B5EF4-FFF2-40B4-BE49-F238E27FC236}">
                <a16:creationId xmlns:a16="http://schemas.microsoft.com/office/drawing/2014/main" id="{569F365F-5FBE-D65F-917C-BC85888E302F}"/>
              </a:ext>
            </a:extLst>
          </p:cNvPr>
          <p:cNvSpPr/>
          <p:nvPr/>
        </p:nvSpPr>
        <p:spPr>
          <a:xfrm>
            <a:off x="7525392"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Save money</a:t>
            </a:r>
          </a:p>
        </p:txBody>
      </p:sp>
      <p:sp>
        <p:nvSpPr>
          <p:cNvPr id="11" name="Rettangolo con angoli arrotondati 10">
            <a:extLst>
              <a:ext uri="{FF2B5EF4-FFF2-40B4-BE49-F238E27FC236}">
                <a16:creationId xmlns:a16="http://schemas.microsoft.com/office/drawing/2014/main" id="{6F5F5D66-D88F-D6B7-66B5-B24E147DE377}"/>
              </a:ext>
            </a:extLst>
          </p:cNvPr>
          <p:cNvSpPr/>
          <p:nvPr/>
        </p:nvSpPr>
        <p:spPr>
          <a:xfrm>
            <a:off x="956197"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a:t>
            </a:r>
            <a:r>
              <a:rPr lang="it-IT" sz="1400" dirty="0" err="1"/>
              <a:t>Identify</a:t>
            </a:r>
            <a:r>
              <a:rPr lang="it-IT" sz="1400" dirty="0"/>
              <a:t> the price of the item</a:t>
            </a:r>
          </a:p>
        </p:txBody>
      </p:sp>
      <p:sp>
        <p:nvSpPr>
          <p:cNvPr id="12" name="Rettangolo con angoli arrotondati 11">
            <a:extLst>
              <a:ext uri="{FF2B5EF4-FFF2-40B4-BE49-F238E27FC236}">
                <a16:creationId xmlns:a16="http://schemas.microsoft.com/office/drawing/2014/main" id="{F483632C-C9E1-3721-306E-6238A607B2AA}"/>
              </a:ext>
            </a:extLst>
          </p:cNvPr>
          <p:cNvSpPr/>
          <p:nvPr/>
        </p:nvSpPr>
        <p:spPr>
          <a:xfrm>
            <a:off x="2656875"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Record the </a:t>
            </a:r>
            <a:r>
              <a:rPr lang="it-IT" sz="1400" dirty="0" err="1"/>
              <a:t>details</a:t>
            </a:r>
            <a:r>
              <a:rPr lang="it-IT" sz="1400" dirty="0"/>
              <a:t> of the item</a:t>
            </a:r>
          </a:p>
        </p:txBody>
      </p:sp>
      <p:sp>
        <p:nvSpPr>
          <p:cNvPr id="15" name="Rettangolo con angoli arrotondati 14">
            <a:extLst>
              <a:ext uri="{FF2B5EF4-FFF2-40B4-BE49-F238E27FC236}">
                <a16:creationId xmlns:a16="http://schemas.microsoft.com/office/drawing/2014/main" id="{60A59255-930A-8414-89BA-6E8D22060533}"/>
              </a:ext>
            </a:extLst>
          </p:cNvPr>
          <p:cNvSpPr/>
          <p:nvPr/>
        </p:nvSpPr>
        <p:spPr>
          <a:xfrm>
            <a:off x="4543013"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enough</a:t>
            </a:r>
            <a:r>
              <a:rPr lang="it-IT" sz="1400" dirty="0"/>
              <a:t> money</a:t>
            </a:r>
          </a:p>
        </p:txBody>
      </p:sp>
      <p:sp>
        <p:nvSpPr>
          <p:cNvPr id="16" name="Rettangolo con angoli arrotondati 15">
            <a:extLst>
              <a:ext uri="{FF2B5EF4-FFF2-40B4-BE49-F238E27FC236}">
                <a16:creationId xmlns:a16="http://schemas.microsoft.com/office/drawing/2014/main" id="{43702342-4A25-674A-8976-43DB4A257A63}"/>
              </a:ext>
            </a:extLst>
          </p:cNvPr>
          <p:cNvSpPr/>
          <p:nvPr/>
        </p:nvSpPr>
        <p:spPr>
          <a:xfrm>
            <a:off x="6234703"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any</a:t>
            </a:r>
            <a:r>
              <a:rPr lang="it-IT" sz="1400" dirty="0"/>
              <a:t> </a:t>
            </a:r>
            <a:r>
              <a:rPr lang="it-IT" sz="1400" dirty="0" err="1"/>
              <a:t>debts</a:t>
            </a:r>
            <a:endParaRPr lang="it-IT" sz="1400" dirty="0"/>
          </a:p>
        </p:txBody>
      </p:sp>
      <p:sp>
        <p:nvSpPr>
          <p:cNvPr id="17" name="Rettangolo con angoli arrotondati 16">
            <a:extLst>
              <a:ext uri="{FF2B5EF4-FFF2-40B4-BE49-F238E27FC236}">
                <a16:creationId xmlns:a16="http://schemas.microsoft.com/office/drawing/2014/main" id="{987F852A-5F9F-03F4-1B33-A0597E17A801}"/>
              </a:ext>
            </a:extLst>
          </p:cNvPr>
          <p:cNvSpPr/>
          <p:nvPr/>
        </p:nvSpPr>
        <p:spPr>
          <a:xfrm>
            <a:off x="6874819"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a:t>
            </a:r>
            <a:r>
              <a:rPr lang="it-IT" sz="1400" dirty="0" err="1"/>
              <a:t>Cut</a:t>
            </a:r>
            <a:r>
              <a:rPr lang="it-IT" sz="1400" dirty="0"/>
              <a:t> down on </a:t>
            </a:r>
            <a:r>
              <a:rPr lang="it-IT" sz="1400" dirty="0" err="1"/>
              <a:t>expenses</a:t>
            </a:r>
            <a:endParaRPr lang="it-IT" sz="1400" dirty="0"/>
          </a:p>
        </p:txBody>
      </p:sp>
      <p:sp>
        <p:nvSpPr>
          <p:cNvPr id="18" name="Rettangolo con angoli arrotondati 17">
            <a:extLst>
              <a:ext uri="{FF2B5EF4-FFF2-40B4-BE49-F238E27FC236}">
                <a16:creationId xmlns:a16="http://schemas.microsoft.com/office/drawing/2014/main" id="{F7B0305D-2B6E-E326-B96A-DCB7F0CDAA63}"/>
              </a:ext>
            </a:extLst>
          </p:cNvPr>
          <p:cNvSpPr/>
          <p:nvPr/>
        </p:nvSpPr>
        <p:spPr>
          <a:xfrm>
            <a:off x="8561077"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Put </a:t>
            </a:r>
            <a:r>
              <a:rPr lang="it-IT" sz="1400" dirty="0" err="1"/>
              <a:t>aside</a:t>
            </a:r>
            <a:r>
              <a:rPr lang="it-IT" sz="1400" dirty="0"/>
              <a:t> </a:t>
            </a:r>
            <a:r>
              <a:rPr lang="it-IT" sz="1400" dirty="0" err="1"/>
              <a:t>earnings</a:t>
            </a:r>
            <a:endParaRPr lang="it-IT" sz="1400" dirty="0"/>
          </a:p>
        </p:txBody>
      </p:sp>
      <p:sp>
        <p:nvSpPr>
          <p:cNvPr id="19" name="Rettangolo con angoli arrotondati 18">
            <a:extLst>
              <a:ext uri="{FF2B5EF4-FFF2-40B4-BE49-F238E27FC236}">
                <a16:creationId xmlns:a16="http://schemas.microsoft.com/office/drawing/2014/main" id="{1F77A3EA-9584-36CA-D26B-BBE642998045}"/>
              </a:ext>
            </a:extLst>
          </p:cNvPr>
          <p:cNvSpPr/>
          <p:nvPr/>
        </p:nvSpPr>
        <p:spPr>
          <a:xfrm>
            <a:off x="10247335" y="463246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 </a:t>
            </a:r>
            <a:r>
              <a:rPr lang="it-IT" sz="1400" dirty="0" err="1"/>
              <a:t>Keep</a:t>
            </a:r>
            <a:r>
              <a:rPr lang="it-IT" sz="1400" dirty="0"/>
              <a:t> track of </a:t>
            </a:r>
            <a:r>
              <a:rPr lang="it-IT" sz="1400" dirty="0" err="1"/>
              <a:t>saved</a:t>
            </a:r>
            <a:r>
              <a:rPr lang="it-IT" sz="1400" dirty="0"/>
              <a:t> money</a:t>
            </a:r>
          </a:p>
        </p:txBody>
      </p:sp>
      <p:cxnSp>
        <p:nvCxnSpPr>
          <p:cNvPr id="26" name="Connettore diritto 25">
            <a:extLst>
              <a:ext uri="{FF2B5EF4-FFF2-40B4-BE49-F238E27FC236}">
                <a16:creationId xmlns:a16="http://schemas.microsoft.com/office/drawing/2014/main" id="{9C9AB2F7-84D2-51EB-CA17-89D0C57AAB7B}"/>
              </a:ext>
            </a:extLst>
          </p:cNvPr>
          <p:cNvCxnSpPr>
            <a:cxnSpLocks/>
          </p:cNvCxnSpPr>
          <p:nvPr/>
        </p:nvCxnSpPr>
        <p:spPr>
          <a:xfrm>
            <a:off x="1251678" y="2243076"/>
            <a:ext cx="9976923"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215A9ABB-C7C3-A9D0-53E7-1BC527F71DAD}"/>
              </a:ext>
            </a:extLst>
          </p:cNvPr>
          <p:cNvCxnSpPr>
            <a:stCxn id="6" idx="2"/>
          </p:cNvCxnSpPr>
          <p:nvPr/>
        </p:nvCxnSpPr>
        <p:spPr>
          <a:xfrm flipH="1">
            <a:off x="5713423" y="1935645"/>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59B62A2D-15DD-7652-3FBC-51514C7B96D3}"/>
              </a:ext>
            </a:extLst>
          </p:cNvPr>
          <p:cNvCxnSpPr>
            <a:cxnSpLocks/>
          </p:cNvCxnSpPr>
          <p:nvPr/>
        </p:nvCxnSpPr>
        <p:spPr>
          <a:xfrm>
            <a:off x="956197" y="3478557"/>
            <a:ext cx="3296148"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DDB9365B-B566-F404-B444-500E16AB8317}"/>
              </a:ext>
            </a:extLst>
          </p:cNvPr>
          <p:cNvCxnSpPr>
            <a:cxnSpLocks/>
          </p:cNvCxnSpPr>
          <p:nvPr/>
        </p:nvCxnSpPr>
        <p:spPr>
          <a:xfrm>
            <a:off x="3771507" y="3071934"/>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47D4F9FF-423B-F8B6-A3DF-19BB7FF623C4}"/>
              </a:ext>
            </a:extLst>
          </p:cNvPr>
          <p:cNvCxnSpPr>
            <a:cxnSpLocks/>
          </p:cNvCxnSpPr>
          <p:nvPr/>
        </p:nvCxnSpPr>
        <p:spPr>
          <a:xfrm>
            <a:off x="4606074" y="3467856"/>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79493839-132B-7E43-77A0-3E0757DFA637}"/>
              </a:ext>
            </a:extLst>
          </p:cNvPr>
          <p:cNvCxnSpPr>
            <a:cxnSpLocks/>
          </p:cNvCxnSpPr>
          <p:nvPr/>
        </p:nvCxnSpPr>
        <p:spPr>
          <a:xfrm>
            <a:off x="6861158" y="4580752"/>
            <a:ext cx="4890859" cy="0"/>
          </a:xfrm>
          <a:prstGeom prst="line">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374BCA07-EB7C-599B-B316-3515D41DB988}"/>
              </a:ext>
            </a:extLst>
          </p:cNvPr>
          <p:cNvSpPr/>
          <p:nvPr/>
        </p:nvSpPr>
        <p:spPr>
          <a:xfrm>
            <a:off x="6661491" y="1270587"/>
            <a:ext cx="1168682" cy="65563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1,2,3 </a:t>
            </a:r>
            <a:r>
              <a:rPr lang="it-IT" sz="1000" dirty="0" err="1"/>
              <a:t>Then</a:t>
            </a:r>
            <a:r>
              <a:rPr lang="it-IT" sz="1000" dirty="0"/>
              <a:t>, </a:t>
            </a:r>
            <a:r>
              <a:rPr lang="it-IT" sz="1000" dirty="0" err="1"/>
              <a:t>if</a:t>
            </a:r>
            <a:r>
              <a:rPr lang="it-IT" sz="1000" dirty="0"/>
              <a:t> no, do 4 </a:t>
            </a:r>
            <a:r>
              <a:rPr lang="it-IT" sz="1000" dirty="0" err="1"/>
              <a:t>Then</a:t>
            </a:r>
            <a:r>
              <a:rPr lang="it-IT" sz="1000" dirty="0"/>
              <a:t> do 5</a:t>
            </a:r>
          </a:p>
        </p:txBody>
      </p:sp>
      <p:sp>
        <p:nvSpPr>
          <p:cNvPr id="61" name="Rettangolo con angoli arrotondati 60">
            <a:extLst>
              <a:ext uri="{FF2B5EF4-FFF2-40B4-BE49-F238E27FC236}">
                <a16:creationId xmlns:a16="http://schemas.microsoft.com/office/drawing/2014/main" id="{76C7E8FC-CB0F-FE90-E96C-E9902A39D30B}"/>
              </a:ext>
            </a:extLst>
          </p:cNvPr>
          <p:cNvSpPr/>
          <p:nvPr/>
        </p:nvSpPr>
        <p:spPr>
          <a:xfrm>
            <a:off x="3171100" y="1635624"/>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a:t>
            </a:r>
          </a:p>
        </p:txBody>
      </p:sp>
      <p:sp>
        <p:nvSpPr>
          <p:cNvPr id="62" name="Rettangolo con angoli arrotondati 61">
            <a:extLst>
              <a:ext uri="{FF2B5EF4-FFF2-40B4-BE49-F238E27FC236}">
                <a16:creationId xmlns:a16="http://schemas.microsoft.com/office/drawing/2014/main" id="{FB437B38-ED7D-D79D-4BE9-8A3550F93DE8}"/>
              </a:ext>
            </a:extLst>
          </p:cNvPr>
          <p:cNvSpPr/>
          <p:nvPr/>
        </p:nvSpPr>
        <p:spPr>
          <a:xfrm>
            <a:off x="10493572" y="3974084"/>
            <a:ext cx="1078420" cy="5557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4.3:</a:t>
            </a:r>
          </a:p>
          <a:p>
            <a:pPr algn="ctr"/>
            <a:r>
              <a:rPr lang="it-IT" sz="1000" dirty="0"/>
              <a:t>4.3.1 or 4.3.2</a:t>
            </a:r>
          </a:p>
        </p:txBody>
      </p:sp>
      <p:sp>
        <p:nvSpPr>
          <p:cNvPr id="63" name="Rettangolo con angoli arrotondati 62">
            <a:extLst>
              <a:ext uri="{FF2B5EF4-FFF2-40B4-BE49-F238E27FC236}">
                <a16:creationId xmlns:a16="http://schemas.microsoft.com/office/drawing/2014/main" id="{2922725A-2453-E66D-9AE8-FD8D860EEE99}"/>
              </a:ext>
            </a:extLst>
          </p:cNvPr>
          <p:cNvSpPr/>
          <p:nvPr/>
        </p:nvSpPr>
        <p:spPr>
          <a:xfrm>
            <a:off x="8041182" y="1659316"/>
            <a:ext cx="1231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Do 4.1,4.2,4.3 </a:t>
            </a:r>
            <a:r>
              <a:rPr lang="it-IT" sz="1000" dirty="0" err="1"/>
              <a:t>until</a:t>
            </a:r>
            <a:r>
              <a:rPr lang="it-IT" sz="1000" dirty="0"/>
              <a:t> money </a:t>
            </a:r>
            <a:r>
              <a:rPr lang="it-IT" sz="1000" dirty="0" err="1"/>
              <a:t>is</a:t>
            </a:r>
            <a:r>
              <a:rPr lang="it-IT" sz="1000" dirty="0"/>
              <a:t> </a:t>
            </a:r>
            <a:r>
              <a:rPr lang="it-IT" sz="1000" dirty="0" err="1"/>
              <a:t>enough</a:t>
            </a:r>
            <a:endParaRPr lang="it-IT" sz="1000" dirty="0"/>
          </a:p>
        </p:txBody>
      </p:sp>
      <p:sp>
        <p:nvSpPr>
          <p:cNvPr id="3" name="Rettangolo con angoli arrotondati 2">
            <a:extLst>
              <a:ext uri="{FF2B5EF4-FFF2-40B4-BE49-F238E27FC236}">
                <a16:creationId xmlns:a16="http://schemas.microsoft.com/office/drawing/2014/main" id="{EE324436-6484-02C0-D937-4286C2707F96}"/>
              </a:ext>
            </a:extLst>
          </p:cNvPr>
          <p:cNvSpPr/>
          <p:nvPr/>
        </p:nvSpPr>
        <p:spPr>
          <a:xfrm>
            <a:off x="9633131" y="232149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5: Buy the item</a:t>
            </a:r>
          </a:p>
        </p:txBody>
      </p:sp>
      <p:sp>
        <p:nvSpPr>
          <p:cNvPr id="27" name="Rettangolo con angoli arrotondati 26">
            <a:extLst>
              <a:ext uri="{FF2B5EF4-FFF2-40B4-BE49-F238E27FC236}">
                <a16:creationId xmlns:a16="http://schemas.microsoft.com/office/drawing/2014/main" id="{5D06DC07-F999-5DF0-67A8-2B1365D47590}"/>
              </a:ext>
            </a:extLst>
          </p:cNvPr>
          <p:cNvSpPr/>
          <p:nvPr/>
        </p:nvSpPr>
        <p:spPr>
          <a:xfrm>
            <a:off x="956197"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2.2.1: Use an app</a:t>
            </a:r>
          </a:p>
        </p:txBody>
      </p:sp>
      <p:sp>
        <p:nvSpPr>
          <p:cNvPr id="28" name="Rettangolo con angoli arrotondati 27">
            <a:extLst>
              <a:ext uri="{FF2B5EF4-FFF2-40B4-BE49-F238E27FC236}">
                <a16:creationId xmlns:a16="http://schemas.microsoft.com/office/drawing/2014/main" id="{04D8FBF0-A216-DE51-6D77-EE288CCAD2F6}"/>
              </a:ext>
            </a:extLst>
          </p:cNvPr>
          <p:cNvSpPr/>
          <p:nvPr/>
        </p:nvSpPr>
        <p:spPr>
          <a:xfrm>
            <a:off x="2656875"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2.2.2: Write </a:t>
            </a:r>
            <a:r>
              <a:rPr lang="it-IT" sz="1400" dirty="0" err="1"/>
              <a:t>them</a:t>
            </a:r>
            <a:r>
              <a:rPr lang="it-IT" sz="1400" dirty="0"/>
              <a:t> down</a:t>
            </a:r>
          </a:p>
        </p:txBody>
      </p:sp>
      <p:cxnSp>
        <p:nvCxnSpPr>
          <p:cNvPr id="29" name="Connettore diritto 28">
            <a:extLst>
              <a:ext uri="{FF2B5EF4-FFF2-40B4-BE49-F238E27FC236}">
                <a16:creationId xmlns:a16="http://schemas.microsoft.com/office/drawing/2014/main" id="{31FE7F08-463F-218B-84B2-C1A9AB197274}"/>
              </a:ext>
            </a:extLst>
          </p:cNvPr>
          <p:cNvCxnSpPr>
            <a:cxnSpLocks/>
          </p:cNvCxnSpPr>
          <p:nvPr/>
        </p:nvCxnSpPr>
        <p:spPr>
          <a:xfrm>
            <a:off x="956197" y="4741474"/>
            <a:ext cx="3296148"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C7DC32D3-D805-52FE-944D-2C1EDF44402A}"/>
              </a:ext>
            </a:extLst>
          </p:cNvPr>
          <p:cNvCxnSpPr>
            <a:stCxn id="9" idx="2"/>
          </p:cNvCxnSpPr>
          <p:nvPr/>
        </p:nvCxnSpPr>
        <p:spPr>
          <a:xfrm>
            <a:off x="6215388" y="3071813"/>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FA28C938-BBD9-60BF-B9E6-447E3AFF881E}"/>
              </a:ext>
            </a:extLst>
          </p:cNvPr>
          <p:cNvCxnSpPr>
            <a:stCxn id="12" idx="2"/>
          </p:cNvCxnSpPr>
          <p:nvPr/>
        </p:nvCxnSpPr>
        <p:spPr>
          <a:xfrm>
            <a:off x="3454610" y="4280500"/>
            <a:ext cx="1191" cy="460974"/>
          </a:xfrm>
          <a:prstGeom prst="line">
            <a:avLst/>
          </a:prstGeom>
        </p:spPr>
        <p:style>
          <a:lnRef idx="2">
            <a:schemeClr val="dk1"/>
          </a:lnRef>
          <a:fillRef idx="0">
            <a:schemeClr val="dk1"/>
          </a:fillRef>
          <a:effectRef idx="1">
            <a:schemeClr val="dk1"/>
          </a:effectRef>
          <a:fontRef idx="minor">
            <a:schemeClr val="tx1"/>
          </a:fontRef>
        </p:style>
      </p:cxnSp>
      <p:sp>
        <p:nvSpPr>
          <p:cNvPr id="83" name="Rettangolo con angoli arrotondati 82">
            <a:extLst>
              <a:ext uri="{FF2B5EF4-FFF2-40B4-BE49-F238E27FC236}">
                <a16:creationId xmlns:a16="http://schemas.microsoft.com/office/drawing/2014/main" id="{2E165604-2BF5-6D98-2C37-CC6D8BF7EB61}"/>
              </a:ext>
            </a:extLst>
          </p:cNvPr>
          <p:cNvSpPr/>
          <p:nvPr/>
        </p:nvSpPr>
        <p:spPr>
          <a:xfrm>
            <a:off x="1349668"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3.1.1: Check </a:t>
            </a:r>
            <a:r>
              <a:rPr lang="it-IT" sz="1400" dirty="0" err="1"/>
              <a:t>your</a:t>
            </a:r>
            <a:r>
              <a:rPr lang="it-IT" sz="1400" dirty="0"/>
              <a:t> cash</a:t>
            </a:r>
          </a:p>
        </p:txBody>
      </p:sp>
      <p:sp>
        <p:nvSpPr>
          <p:cNvPr id="84" name="Rettangolo con angoli arrotondati 83">
            <a:extLst>
              <a:ext uri="{FF2B5EF4-FFF2-40B4-BE49-F238E27FC236}">
                <a16:creationId xmlns:a16="http://schemas.microsoft.com/office/drawing/2014/main" id="{DA4B509E-3F4D-8187-304D-31D204178A88}"/>
              </a:ext>
            </a:extLst>
          </p:cNvPr>
          <p:cNvSpPr/>
          <p:nvPr/>
        </p:nvSpPr>
        <p:spPr>
          <a:xfrm>
            <a:off x="3041358"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3.1.2: Check </a:t>
            </a:r>
            <a:r>
              <a:rPr lang="it-IT" sz="1400" dirty="0" err="1"/>
              <a:t>your</a:t>
            </a:r>
            <a:r>
              <a:rPr lang="it-IT" sz="1400" dirty="0"/>
              <a:t> bank account</a:t>
            </a:r>
          </a:p>
        </p:txBody>
      </p:sp>
      <p:cxnSp>
        <p:nvCxnSpPr>
          <p:cNvPr id="85" name="Connettore diritto 84">
            <a:extLst>
              <a:ext uri="{FF2B5EF4-FFF2-40B4-BE49-F238E27FC236}">
                <a16:creationId xmlns:a16="http://schemas.microsoft.com/office/drawing/2014/main" id="{9BC31D06-B0C4-F333-E843-C0FBDA1E1403}"/>
              </a:ext>
            </a:extLst>
          </p:cNvPr>
          <p:cNvCxnSpPr>
            <a:cxnSpLocks/>
          </p:cNvCxnSpPr>
          <p:nvPr/>
        </p:nvCxnSpPr>
        <p:spPr>
          <a:xfrm>
            <a:off x="1412729"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5" name="Rettangolo con angoli arrotondati 94">
            <a:extLst>
              <a:ext uri="{FF2B5EF4-FFF2-40B4-BE49-F238E27FC236}">
                <a16:creationId xmlns:a16="http://schemas.microsoft.com/office/drawing/2014/main" id="{E2AFDC10-26CC-187A-6FBB-EFE0172B9623}"/>
              </a:ext>
            </a:extLst>
          </p:cNvPr>
          <p:cNvSpPr/>
          <p:nvPr/>
        </p:nvSpPr>
        <p:spPr>
          <a:xfrm>
            <a:off x="4824726"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3.2.1: Check with an app</a:t>
            </a:r>
          </a:p>
        </p:txBody>
      </p:sp>
      <p:sp>
        <p:nvSpPr>
          <p:cNvPr id="96" name="Rettangolo con angoli arrotondati 95">
            <a:extLst>
              <a:ext uri="{FF2B5EF4-FFF2-40B4-BE49-F238E27FC236}">
                <a16:creationId xmlns:a16="http://schemas.microsoft.com/office/drawing/2014/main" id="{62DFDBD9-050C-F86D-75DD-3A1F9191853D}"/>
              </a:ext>
            </a:extLst>
          </p:cNvPr>
          <p:cNvSpPr/>
          <p:nvPr/>
        </p:nvSpPr>
        <p:spPr>
          <a:xfrm>
            <a:off x="6516416"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3.2.2: Check a list</a:t>
            </a:r>
          </a:p>
        </p:txBody>
      </p:sp>
      <p:cxnSp>
        <p:nvCxnSpPr>
          <p:cNvPr id="97" name="Connettore diritto 96">
            <a:extLst>
              <a:ext uri="{FF2B5EF4-FFF2-40B4-BE49-F238E27FC236}">
                <a16:creationId xmlns:a16="http://schemas.microsoft.com/office/drawing/2014/main" id="{C6D102CE-E795-7F13-4BC6-A2EB3F9A8C9C}"/>
              </a:ext>
            </a:extLst>
          </p:cNvPr>
          <p:cNvCxnSpPr>
            <a:cxnSpLocks/>
          </p:cNvCxnSpPr>
          <p:nvPr/>
        </p:nvCxnSpPr>
        <p:spPr>
          <a:xfrm>
            <a:off x="4887787"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8" name="Rettangolo con angoli arrotondati 97">
            <a:extLst>
              <a:ext uri="{FF2B5EF4-FFF2-40B4-BE49-F238E27FC236}">
                <a16:creationId xmlns:a16="http://schemas.microsoft.com/office/drawing/2014/main" id="{5AFBFBAA-7824-96F2-D356-B36198BE88A9}"/>
              </a:ext>
            </a:extLst>
          </p:cNvPr>
          <p:cNvSpPr/>
          <p:nvPr/>
        </p:nvSpPr>
        <p:spPr>
          <a:xfrm>
            <a:off x="848768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4.3.1: Use an app</a:t>
            </a:r>
          </a:p>
        </p:txBody>
      </p:sp>
      <p:sp>
        <p:nvSpPr>
          <p:cNvPr id="99" name="Rettangolo con angoli arrotondati 98">
            <a:extLst>
              <a:ext uri="{FF2B5EF4-FFF2-40B4-BE49-F238E27FC236}">
                <a16:creationId xmlns:a16="http://schemas.microsoft.com/office/drawing/2014/main" id="{DB21F8BC-2245-5866-B245-2F4BE84175C1}"/>
              </a:ext>
            </a:extLst>
          </p:cNvPr>
          <p:cNvSpPr/>
          <p:nvPr/>
        </p:nvSpPr>
        <p:spPr>
          <a:xfrm>
            <a:off x="1017937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4.3.2: Write </a:t>
            </a:r>
            <a:r>
              <a:rPr lang="it-IT" sz="1400" dirty="0" err="1"/>
              <a:t>it</a:t>
            </a:r>
            <a:r>
              <a:rPr lang="it-IT" sz="1400" dirty="0"/>
              <a:t> down</a:t>
            </a:r>
          </a:p>
        </p:txBody>
      </p:sp>
      <p:cxnSp>
        <p:nvCxnSpPr>
          <p:cNvPr id="100" name="Connettore diritto 99">
            <a:extLst>
              <a:ext uri="{FF2B5EF4-FFF2-40B4-BE49-F238E27FC236}">
                <a16:creationId xmlns:a16="http://schemas.microsoft.com/office/drawing/2014/main" id="{C589BF87-D599-8A5F-C0DA-073512E971DC}"/>
              </a:ext>
            </a:extLst>
          </p:cNvPr>
          <p:cNvCxnSpPr>
            <a:cxnSpLocks/>
          </p:cNvCxnSpPr>
          <p:nvPr/>
        </p:nvCxnSpPr>
        <p:spPr>
          <a:xfrm>
            <a:off x="8550744" y="5960355"/>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105" name="Connettore diritto 104">
            <a:extLst>
              <a:ext uri="{FF2B5EF4-FFF2-40B4-BE49-F238E27FC236}">
                <a16:creationId xmlns:a16="http://schemas.microsoft.com/office/drawing/2014/main" id="{58A1C502-C4F9-36D9-4C53-1A48CB128CF1}"/>
              </a:ext>
            </a:extLst>
          </p:cNvPr>
          <p:cNvCxnSpPr>
            <a:cxnSpLocks/>
          </p:cNvCxnSpPr>
          <p:nvPr/>
        </p:nvCxnSpPr>
        <p:spPr>
          <a:xfrm>
            <a:off x="6516416" y="4280946"/>
            <a:ext cx="0" cy="1679409"/>
          </a:xfrm>
          <a:prstGeom prst="line">
            <a:avLst/>
          </a:prstGeom>
        </p:spPr>
        <p:style>
          <a:lnRef idx="2">
            <a:schemeClr val="dk1"/>
          </a:lnRef>
          <a:fillRef idx="0">
            <a:schemeClr val="dk1"/>
          </a:fillRef>
          <a:effectRef idx="1">
            <a:schemeClr val="dk1"/>
          </a:effectRef>
          <a:fontRef idx="minor">
            <a:schemeClr val="tx1"/>
          </a:fontRef>
        </p:style>
      </p:cxnSp>
      <p:cxnSp>
        <p:nvCxnSpPr>
          <p:cNvPr id="107" name="Connettore diritto 106">
            <a:extLst>
              <a:ext uri="{FF2B5EF4-FFF2-40B4-BE49-F238E27FC236}">
                <a16:creationId xmlns:a16="http://schemas.microsoft.com/office/drawing/2014/main" id="{E5E3764A-0010-30F8-D5C1-69A5F343EF1E}"/>
              </a:ext>
            </a:extLst>
          </p:cNvPr>
          <p:cNvCxnSpPr>
            <a:cxnSpLocks/>
          </p:cNvCxnSpPr>
          <p:nvPr/>
        </p:nvCxnSpPr>
        <p:spPr>
          <a:xfrm>
            <a:off x="8316027" y="3074125"/>
            <a:ext cx="0" cy="1506627"/>
          </a:xfrm>
          <a:prstGeom prst="line">
            <a:avLst/>
          </a:prstGeom>
        </p:spPr>
        <p:style>
          <a:lnRef idx="2">
            <a:schemeClr val="dk1"/>
          </a:lnRef>
          <a:fillRef idx="0">
            <a:schemeClr val="dk1"/>
          </a:fillRef>
          <a:effectRef idx="1">
            <a:schemeClr val="dk1"/>
          </a:effectRef>
          <a:fontRef idx="minor">
            <a:schemeClr val="tx1"/>
          </a:fontRef>
        </p:style>
      </p:cxnSp>
      <p:cxnSp>
        <p:nvCxnSpPr>
          <p:cNvPr id="109" name="Connettore diritto 108">
            <a:extLst>
              <a:ext uri="{FF2B5EF4-FFF2-40B4-BE49-F238E27FC236}">
                <a16:creationId xmlns:a16="http://schemas.microsoft.com/office/drawing/2014/main" id="{2601E67E-B979-78DF-D694-DA7F46C5CB8F}"/>
              </a:ext>
            </a:extLst>
          </p:cNvPr>
          <p:cNvCxnSpPr>
            <a:cxnSpLocks/>
          </p:cNvCxnSpPr>
          <p:nvPr/>
        </p:nvCxnSpPr>
        <p:spPr>
          <a:xfrm>
            <a:off x="11045070" y="5376595"/>
            <a:ext cx="0" cy="583760"/>
          </a:xfrm>
          <a:prstGeom prst="line">
            <a:avLst/>
          </a:prstGeom>
        </p:spPr>
        <p:style>
          <a:lnRef idx="2">
            <a:schemeClr val="dk1"/>
          </a:lnRef>
          <a:fillRef idx="0">
            <a:schemeClr val="dk1"/>
          </a:fillRef>
          <a:effectRef idx="1">
            <a:schemeClr val="dk1"/>
          </a:effectRef>
          <a:fontRef idx="minor">
            <a:schemeClr val="tx1"/>
          </a:fontRef>
        </p:style>
      </p:cxnSp>
      <p:cxnSp>
        <p:nvCxnSpPr>
          <p:cNvPr id="116" name="Connettore a gomito 115">
            <a:extLst>
              <a:ext uri="{FF2B5EF4-FFF2-40B4-BE49-F238E27FC236}">
                <a16:creationId xmlns:a16="http://schemas.microsoft.com/office/drawing/2014/main" id="{C7195C71-CE4E-A3B0-5DC7-5BAEB4A8852E}"/>
              </a:ext>
            </a:extLst>
          </p:cNvPr>
          <p:cNvCxnSpPr>
            <a:stCxn id="15" idx="2"/>
          </p:cNvCxnSpPr>
          <p:nvPr/>
        </p:nvCxnSpPr>
        <p:spPr>
          <a:xfrm rot="5400000">
            <a:off x="4050232" y="4669838"/>
            <a:ext cx="1679855" cy="901178"/>
          </a:xfrm>
          <a:prstGeom prst="bentConnector3">
            <a:avLst/>
          </a:prstGeom>
        </p:spPr>
        <p:style>
          <a:lnRef idx="2">
            <a:schemeClr val="dk1"/>
          </a:lnRef>
          <a:fillRef idx="0">
            <a:schemeClr val="dk1"/>
          </a:fillRef>
          <a:effectRef idx="1">
            <a:schemeClr val="dk1"/>
          </a:effectRef>
          <a:fontRef idx="minor">
            <a:schemeClr val="tx1"/>
          </a:fontRef>
        </p:style>
      </p:cxnSp>
      <p:sp>
        <p:nvSpPr>
          <p:cNvPr id="156" name="Rettangolo con angoli arrotondati 155">
            <a:extLst>
              <a:ext uri="{FF2B5EF4-FFF2-40B4-BE49-F238E27FC236}">
                <a16:creationId xmlns:a16="http://schemas.microsoft.com/office/drawing/2014/main" id="{0D4A04BA-DA6E-0C27-0497-93BA94D0AF7D}"/>
              </a:ext>
            </a:extLst>
          </p:cNvPr>
          <p:cNvSpPr/>
          <p:nvPr/>
        </p:nvSpPr>
        <p:spPr>
          <a:xfrm>
            <a:off x="2811888" y="3103312"/>
            <a:ext cx="908822"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2.2:</a:t>
            </a:r>
            <a:br>
              <a:rPr lang="it-IT" sz="1000" dirty="0"/>
            </a:br>
            <a:r>
              <a:rPr lang="it-IT" sz="1000" dirty="0"/>
              <a:t>2.2.1 or 2.2.2</a:t>
            </a:r>
          </a:p>
        </p:txBody>
      </p:sp>
      <p:sp>
        <p:nvSpPr>
          <p:cNvPr id="157" name="Rettangolo con angoli arrotondati 156">
            <a:extLst>
              <a:ext uri="{FF2B5EF4-FFF2-40B4-BE49-F238E27FC236}">
                <a16:creationId xmlns:a16="http://schemas.microsoft.com/office/drawing/2014/main" id="{BEE09295-2350-C0E4-0082-E1A57596CBDE}"/>
              </a:ext>
            </a:extLst>
          </p:cNvPr>
          <p:cNvSpPr/>
          <p:nvPr/>
        </p:nvSpPr>
        <p:spPr>
          <a:xfrm>
            <a:off x="4847295" y="3090185"/>
            <a:ext cx="11751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3.1: </a:t>
            </a:r>
          </a:p>
          <a:p>
            <a:pPr algn="ctr"/>
            <a:r>
              <a:rPr lang="it-IT" sz="1000" dirty="0"/>
              <a:t>3.1.1 and/or 3.1.2</a:t>
            </a:r>
          </a:p>
        </p:txBody>
      </p:sp>
      <p:sp>
        <p:nvSpPr>
          <p:cNvPr id="158" name="Rettangolo con angoli arrotondati 157">
            <a:extLst>
              <a:ext uri="{FF2B5EF4-FFF2-40B4-BE49-F238E27FC236}">
                <a16:creationId xmlns:a16="http://schemas.microsoft.com/office/drawing/2014/main" id="{E24F6956-7664-D226-AE18-4717C34FBE15}"/>
              </a:ext>
            </a:extLst>
          </p:cNvPr>
          <p:cNvSpPr/>
          <p:nvPr/>
        </p:nvSpPr>
        <p:spPr>
          <a:xfrm>
            <a:off x="6677884" y="3090185"/>
            <a:ext cx="10227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3.2:</a:t>
            </a:r>
          </a:p>
          <a:p>
            <a:pPr algn="ctr"/>
            <a:r>
              <a:rPr lang="it-IT" sz="1000" dirty="0"/>
              <a:t>3.2.1 or 3.2.2</a:t>
            </a:r>
          </a:p>
        </p:txBody>
      </p:sp>
    </p:spTree>
    <p:extLst>
      <p:ext uri="{BB962C8B-B14F-4D97-AF65-F5344CB8AC3E}">
        <p14:creationId xmlns:p14="http://schemas.microsoft.com/office/powerpoint/2010/main" val="3819426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AA02E-FBC4-9D7F-78A1-BB67E73023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2673BDF-2DE1-6D90-710B-6DB32191DB72}"/>
              </a:ext>
            </a:extLst>
          </p:cNvPr>
          <p:cNvSpPr>
            <a:spLocks noGrp="1"/>
          </p:cNvSpPr>
          <p:nvPr>
            <p:ph type="title"/>
          </p:nvPr>
        </p:nvSpPr>
        <p:spPr/>
        <p:txBody>
          <a:bodyPr/>
          <a:lstStyle/>
          <a:p>
            <a:r>
              <a:rPr lang="it-IT" dirty="0" err="1"/>
              <a:t>Hierarchical</a:t>
            </a:r>
            <a:r>
              <a:rPr lang="it-IT" dirty="0"/>
              <a:t> task </a:t>
            </a:r>
            <a:r>
              <a:rPr lang="it-IT" dirty="0" err="1"/>
              <a:t>analysis</a:t>
            </a:r>
            <a:endParaRPr lang="it-IT" dirty="0"/>
          </a:p>
        </p:txBody>
      </p:sp>
      <p:sp>
        <p:nvSpPr>
          <p:cNvPr id="6" name="Rettangolo con angoli arrotondati 5">
            <a:extLst>
              <a:ext uri="{FF2B5EF4-FFF2-40B4-BE49-F238E27FC236}">
                <a16:creationId xmlns:a16="http://schemas.microsoft.com/office/drawing/2014/main" id="{479BE680-7266-F554-4CB3-C7B2845CE597}"/>
              </a:ext>
            </a:extLst>
          </p:cNvPr>
          <p:cNvSpPr/>
          <p:nvPr/>
        </p:nvSpPr>
        <p:spPr>
          <a:xfrm>
            <a:off x="4920946" y="1191513"/>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0: </a:t>
            </a:r>
            <a:r>
              <a:rPr lang="it-IT" sz="1400" dirty="0" err="1"/>
              <a:t>Extinguish</a:t>
            </a:r>
            <a:r>
              <a:rPr lang="it-IT" sz="1400" dirty="0"/>
              <a:t> a </a:t>
            </a:r>
            <a:r>
              <a:rPr lang="it-IT" sz="1400" dirty="0" err="1"/>
              <a:t>debt</a:t>
            </a:r>
            <a:endParaRPr lang="it-IT" sz="1400" dirty="0"/>
          </a:p>
        </p:txBody>
      </p:sp>
      <p:sp>
        <p:nvSpPr>
          <p:cNvPr id="7" name="Rettangolo con angoli arrotondati 6">
            <a:extLst>
              <a:ext uri="{FF2B5EF4-FFF2-40B4-BE49-F238E27FC236}">
                <a16:creationId xmlns:a16="http://schemas.microsoft.com/office/drawing/2014/main" id="{00438AC3-F92D-C15A-A9F6-BA744DBD988D}"/>
              </a:ext>
            </a:extLst>
          </p:cNvPr>
          <p:cNvSpPr/>
          <p:nvPr/>
        </p:nvSpPr>
        <p:spPr>
          <a:xfrm>
            <a:off x="1202175"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 </a:t>
            </a:r>
            <a:r>
              <a:rPr lang="it-IT" sz="1400" dirty="0" err="1"/>
              <a:t>Identify</a:t>
            </a:r>
            <a:r>
              <a:rPr lang="it-IT" sz="1400" dirty="0"/>
              <a:t> the </a:t>
            </a:r>
            <a:r>
              <a:rPr lang="it-IT" sz="1400" dirty="0" err="1"/>
              <a:t>debt</a:t>
            </a:r>
            <a:endParaRPr lang="it-IT" sz="1400" dirty="0"/>
          </a:p>
        </p:txBody>
      </p:sp>
      <p:sp>
        <p:nvSpPr>
          <p:cNvPr id="8" name="Rettangolo con angoli arrotondati 7">
            <a:extLst>
              <a:ext uri="{FF2B5EF4-FFF2-40B4-BE49-F238E27FC236}">
                <a16:creationId xmlns:a16="http://schemas.microsoft.com/office/drawing/2014/main" id="{A8C740AF-9E3A-CCFF-CC89-6AF1885E9C40}"/>
              </a:ext>
            </a:extLst>
          </p:cNvPr>
          <p:cNvSpPr/>
          <p:nvPr/>
        </p:nvSpPr>
        <p:spPr>
          <a:xfrm>
            <a:off x="3952143"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 Check </a:t>
            </a:r>
            <a:r>
              <a:rPr lang="it-IT" sz="1400" dirty="0" err="1"/>
              <a:t>if</a:t>
            </a:r>
            <a:r>
              <a:rPr lang="it-IT" sz="1400" dirty="0"/>
              <a:t> </a:t>
            </a:r>
            <a:r>
              <a:rPr lang="it-IT" sz="1400" dirty="0" err="1"/>
              <a:t>you</a:t>
            </a:r>
            <a:r>
              <a:rPr lang="it-IT" sz="1400" dirty="0"/>
              <a:t> can </a:t>
            </a:r>
            <a:r>
              <a:rPr lang="it-IT" sz="1400" dirty="0" err="1"/>
              <a:t>repay</a:t>
            </a:r>
            <a:r>
              <a:rPr lang="it-IT" sz="1400" dirty="0"/>
              <a:t> the </a:t>
            </a:r>
            <a:r>
              <a:rPr lang="it-IT" sz="1400" dirty="0" err="1"/>
              <a:t>debt</a:t>
            </a:r>
            <a:endParaRPr lang="it-IT" sz="1400" dirty="0"/>
          </a:p>
        </p:txBody>
      </p:sp>
      <p:sp>
        <p:nvSpPr>
          <p:cNvPr id="9" name="Rettangolo con angoli arrotondati 8">
            <a:extLst>
              <a:ext uri="{FF2B5EF4-FFF2-40B4-BE49-F238E27FC236}">
                <a16:creationId xmlns:a16="http://schemas.microsoft.com/office/drawing/2014/main" id="{128F411B-A65B-1B8E-FB00-C40120122DE4}"/>
              </a:ext>
            </a:extLst>
          </p:cNvPr>
          <p:cNvSpPr/>
          <p:nvPr/>
        </p:nvSpPr>
        <p:spPr>
          <a:xfrm>
            <a:off x="7211662"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 Save money</a:t>
            </a:r>
          </a:p>
        </p:txBody>
      </p:sp>
      <p:sp>
        <p:nvSpPr>
          <p:cNvPr id="10" name="Rettangolo con angoli arrotondati 9">
            <a:extLst>
              <a:ext uri="{FF2B5EF4-FFF2-40B4-BE49-F238E27FC236}">
                <a16:creationId xmlns:a16="http://schemas.microsoft.com/office/drawing/2014/main" id="{EFBA0252-0F14-19B2-8198-4FB8AAB8DFEA}"/>
              </a:ext>
            </a:extLst>
          </p:cNvPr>
          <p:cNvSpPr/>
          <p:nvPr/>
        </p:nvSpPr>
        <p:spPr>
          <a:xfrm>
            <a:off x="10113840" y="2327681"/>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 </a:t>
            </a:r>
            <a:r>
              <a:rPr lang="it-IT" sz="1400" dirty="0" err="1"/>
              <a:t>Repay</a:t>
            </a:r>
            <a:r>
              <a:rPr lang="it-IT" sz="1400" dirty="0"/>
              <a:t> the sum</a:t>
            </a:r>
          </a:p>
        </p:txBody>
      </p:sp>
      <p:sp>
        <p:nvSpPr>
          <p:cNvPr id="11" name="Rettangolo con angoli arrotondati 10">
            <a:extLst>
              <a:ext uri="{FF2B5EF4-FFF2-40B4-BE49-F238E27FC236}">
                <a16:creationId xmlns:a16="http://schemas.microsoft.com/office/drawing/2014/main" id="{A27E8A94-D582-B3B9-8684-2EBD655B6A3C}"/>
              </a:ext>
            </a:extLst>
          </p:cNvPr>
          <p:cNvSpPr/>
          <p:nvPr/>
        </p:nvSpPr>
        <p:spPr>
          <a:xfrm>
            <a:off x="886942"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 Check </a:t>
            </a:r>
            <a:r>
              <a:rPr lang="it-IT" sz="1400" dirty="0" err="1"/>
              <a:t>your</a:t>
            </a:r>
            <a:r>
              <a:rPr lang="it-IT" sz="1400" dirty="0"/>
              <a:t> </a:t>
            </a:r>
            <a:r>
              <a:rPr lang="it-IT" sz="1400" dirty="0" err="1"/>
              <a:t>debts</a:t>
            </a:r>
            <a:r>
              <a:rPr lang="it-IT" sz="1400" dirty="0"/>
              <a:t> list</a:t>
            </a:r>
          </a:p>
        </p:txBody>
      </p:sp>
      <p:sp>
        <p:nvSpPr>
          <p:cNvPr id="12" name="Rettangolo con angoli arrotondati 11">
            <a:extLst>
              <a:ext uri="{FF2B5EF4-FFF2-40B4-BE49-F238E27FC236}">
                <a16:creationId xmlns:a16="http://schemas.microsoft.com/office/drawing/2014/main" id="{67D96102-BB24-8664-88CE-9F8E54622216}"/>
              </a:ext>
            </a:extLst>
          </p:cNvPr>
          <p:cNvSpPr/>
          <p:nvPr/>
        </p:nvSpPr>
        <p:spPr>
          <a:xfrm>
            <a:off x="2524389"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1.2: </a:t>
            </a:r>
            <a:r>
              <a:rPr lang="it-IT" sz="1400" dirty="0" err="1"/>
              <a:t>Find</a:t>
            </a:r>
            <a:r>
              <a:rPr lang="it-IT" sz="1400" dirty="0"/>
              <a:t> the </a:t>
            </a:r>
            <a:r>
              <a:rPr lang="it-IT" sz="1400" dirty="0" err="1"/>
              <a:t>debt</a:t>
            </a:r>
            <a:endParaRPr lang="it-IT" sz="1400" dirty="0"/>
          </a:p>
        </p:txBody>
      </p:sp>
      <p:sp>
        <p:nvSpPr>
          <p:cNvPr id="15" name="Rettangolo con angoli arrotondati 14">
            <a:extLst>
              <a:ext uri="{FF2B5EF4-FFF2-40B4-BE49-F238E27FC236}">
                <a16:creationId xmlns:a16="http://schemas.microsoft.com/office/drawing/2014/main" id="{22FC5EFA-8605-4853-C384-E60336CC9523}"/>
              </a:ext>
            </a:extLst>
          </p:cNvPr>
          <p:cNvSpPr/>
          <p:nvPr/>
        </p:nvSpPr>
        <p:spPr>
          <a:xfrm>
            <a:off x="4271856"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enough</a:t>
            </a:r>
            <a:r>
              <a:rPr lang="it-IT" sz="1400" dirty="0"/>
              <a:t> money</a:t>
            </a:r>
          </a:p>
        </p:txBody>
      </p:sp>
      <p:sp>
        <p:nvSpPr>
          <p:cNvPr id="16" name="Rettangolo con angoli arrotondati 15">
            <a:extLst>
              <a:ext uri="{FF2B5EF4-FFF2-40B4-BE49-F238E27FC236}">
                <a16:creationId xmlns:a16="http://schemas.microsoft.com/office/drawing/2014/main" id="{BA9C65DD-04E3-E8E3-FE56-11A26A8B171B}"/>
              </a:ext>
            </a:extLst>
          </p:cNvPr>
          <p:cNvSpPr/>
          <p:nvPr/>
        </p:nvSpPr>
        <p:spPr>
          <a:xfrm>
            <a:off x="5963546" y="353636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 Check </a:t>
            </a:r>
            <a:r>
              <a:rPr lang="it-IT" sz="1400" dirty="0" err="1"/>
              <a:t>if</a:t>
            </a:r>
            <a:r>
              <a:rPr lang="it-IT" sz="1400" dirty="0"/>
              <a:t> </a:t>
            </a:r>
            <a:r>
              <a:rPr lang="it-IT" sz="1400" dirty="0" err="1"/>
              <a:t>you</a:t>
            </a:r>
            <a:r>
              <a:rPr lang="it-IT" sz="1400" dirty="0"/>
              <a:t> </a:t>
            </a:r>
            <a:r>
              <a:rPr lang="it-IT" sz="1400" dirty="0" err="1"/>
              <a:t>have</a:t>
            </a:r>
            <a:r>
              <a:rPr lang="it-IT" sz="1400" dirty="0"/>
              <a:t> </a:t>
            </a:r>
            <a:r>
              <a:rPr lang="it-IT" sz="1400" dirty="0" err="1"/>
              <a:t>any</a:t>
            </a:r>
            <a:r>
              <a:rPr lang="it-IT" sz="1400" dirty="0"/>
              <a:t> </a:t>
            </a:r>
            <a:r>
              <a:rPr lang="it-IT" sz="1400" dirty="0" err="1"/>
              <a:t>debts</a:t>
            </a:r>
            <a:endParaRPr lang="it-IT" sz="1400" dirty="0"/>
          </a:p>
        </p:txBody>
      </p:sp>
      <p:sp>
        <p:nvSpPr>
          <p:cNvPr id="17" name="Rettangolo con angoli arrotondati 16">
            <a:extLst>
              <a:ext uri="{FF2B5EF4-FFF2-40B4-BE49-F238E27FC236}">
                <a16:creationId xmlns:a16="http://schemas.microsoft.com/office/drawing/2014/main" id="{5BC112D0-651B-25A2-B91C-52E81DA96E8C}"/>
              </a:ext>
            </a:extLst>
          </p:cNvPr>
          <p:cNvSpPr/>
          <p:nvPr/>
        </p:nvSpPr>
        <p:spPr>
          <a:xfrm>
            <a:off x="5030949"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3.1: </a:t>
            </a:r>
            <a:r>
              <a:rPr lang="it-IT" sz="1400" dirty="0" err="1"/>
              <a:t>Cut</a:t>
            </a:r>
            <a:r>
              <a:rPr lang="it-IT" sz="1400" dirty="0"/>
              <a:t> down on </a:t>
            </a:r>
            <a:r>
              <a:rPr lang="it-IT" sz="1400" dirty="0" err="1"/>
              <a:t>expenses</a:t>
            </a:r>
            <a:endParaRPr lang="it-IT" sz="1400" dirty="0"/>
          </a:p>
        </p:txBody>
      </p:sp>
      <p:sp>
        <p:nvSpPr>
          <p:cNvPr id="18" name="Rettangolo con angoli arrotondati 17">
            <a:extLst>
              <a:ext uri="{FF2B5EF4-FFF2-40B4-BE49-F238E27FC236}">
                <a16:creationId xmlns:a16="http://schemas.microsoft.com/office/drawing/2014/main" id="{7B2F9B4D-F481-8823-4F9E-75AC78E5CF07}"/>
              </a:ext>
            </a:extLst>
          </p:cNvPr>
          <p:cNvSpPr/>
          <p:nvPr/>
        </p:nvSpPr>
        <p:spPr>
          <a:xfrm>
            <a:off x="6717207"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3.2: Put </a:t>
            </a:r>
            <a:r>
              <a:rPr lang="it-IT" sz="1400" dirty="0" err="1"/>
              <a:t>aside</a:t>
            </a:r>
            <a:r>
              <a:rPr lang="it-IT" sz="1400" dirty="0"/>
              <a:t> </a:t>
            </a:r>
            <a:r>
              <a:rPr lang="it-IT" sz="1400" dirty="0" err="1"/>
              <a:t>earnings</a:t>
            </a:r>
            <a:endParaRPr lang="it-IT" sz="1400" dirty="0"/>
          </a:p>
        </p:txBody>
      </p:sp>
      <p:sp>
        <p:nvSpPr>
          <p:cNvPr id="19" name="Rettangolo con angoli arrotondati 18">
            <a:extLst>
              <a:ext uri="{FF2B5EF4-FFF2-40B4-BE49-F238E27FC236}">
                <a16:creationId xmlns:a16="http://schemas.microsoft.com/office/drawing/2014/main" id="{3D3969D6-D129-2F32-B8AF-E8A13E7EC69D}"/>
              </a:ext>
            </a:extLst>
          </p:cNvPr>
          <p:cNvSpPr/>
          <p:nvPr/>
        </p:nvSpPr>
        <p:spPr>
          <a:xfrm>
            <a:off x="8403465" y="4595102"/>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 </a:t>
            </a:r>
            <a:r>
              <a:rPr lang="it-IT" sz="1400" dirty="0" err="1"/>
              <a:t>Keep</a:t>
            </a:r>
            <a:r>
              <a:rPr lang="it-IT" sz="1400" dirty="0"/>
              <a:t> track of </a:t>
            </a:r>
            <a:r>
              <a:rPr lang="it-IT" sz="1400" dirty="0" err="1"/>
              <a:t>saved</a:t>
            </a:r>
            <a:r>
              <a:rPr lang="it-IT" sz="1400" dirty="0"/>
              <a:t> money</a:t>
            </a:r>
          </a:p>
        </p:txBody>
      </p:sp>
      <p:cxnSp>
        <p:nvCxnSpPr>
          <p:cNvPr id="26" name="Connettore diritto 25">
            <a:extLst>
              <a:ext uri="{FF2B5EF4-FFF2-40B4-BE49-F238E27FC236}">
                <a16:creationId xmlns:a16="http://schemas.microsoft.com/office/drawing/2014/main" id="{F1801C2D-FB7E-BBBB-CF2D-089F8EE66E5D}"/>
              </a:ext>
            </a:extLst>
          </p:cNvPr>
          <p:cNvCxnSpPr>
            <a:cxnSpLocks/>
          </p:cNvCxnSpPr>
          <p:nvPr/>
        </p:nvCxnSpPr>
        <p:spPr>
          <a:xfrm>
            <a:off x="1251678" y="2243076"/>
            <a:ext cx="10457632" cy="0"/>
          </a:xfrm>
          <a:prstGeom prst="line">
            <a:avLst/>
          </a:prstGeom>
        </p:spPr>
        <p:style>
          <a:lnRef idx="2">
            <a:schemeClr val="dk1"/>
          </a:lnRef>
          <a:fillRef idx="0">
            <a:schemeClr val="dk1"/>
          </a:fillRef>
          <a:effectRef idx="1">
            <a:schemeClr val="dk1"/>
          </a:effectRef>
          <a:fontRef idx="minor">
            <a:schemeClr val="tx1"/>
          </a:fontRef>
        </p:style>
      </p:cxnSp>
      <p:cxnSp>
        <p:nvCxnSpPr>
          <p:cNvPr id="30" name="Connettore diritto 29">
            <a:extLst>
              <a:ext uri="{FF2B5EF4-FFF2-40B4-BE49-F238E27FC236}">
                <a16:creationId xmlns:a16="http://schemas.microsoft.com/office/drawing/2014/main" id="{A379C7E5-916D-0198-BBBC-B4C14090219A}"/>
              </a:ext>
            </a:extLst>
          </p:cNvPr>
          <p:cNvCxnSpPr>
            <a:stCxn id="6" idx="2"/>
          </p:cNvCxnSpPr>
          <p:nvPr/>
        </p:nvCxnSpPr>
        <p:spPr>
          <a:xfrm flipH="1">
            <a:off x="5713423" y="1935645"/>
            <a:ext cx="5258" cy="307431"/>
          </a:xfrm>
          <a:prstGeom prst="line">
            <a:avLst/>
          </a:prstGeom>
        </p:spPr>
        <p:style>
          <a:lnRef idx="2">
            <a:schemeClr val="dk1"/>
          </a:lnRef>
          <a:fillRef idx="0">
            <a:schemeClr val="dk1"/>
          </a:fillRef>
          <a:effectRef idx="1">
            <a:schemeClr val="dk1"/>
          </a:effectRef>
          <a:fontRef idx="minor">
            <a:schemeClr val="tx1"/>
          </a:fontRef>
        </p:style>
      </p:cxnSp>
      <p:cxnSp>
        <p:nvCxnSpPr>
          <p:cNvPr id="31" name="Connettore diritto 30">
            <a:extLst>
              <a:ext uri="{FF2B5EF4-FFF2-40B4-BE49-F238E27FC236}">
                <a16:creationId xmlns:a16="http://schemas.microsoft.com/office/drawing/2014/main" id="{6FAA8235-1DB8-AA7A-1732-455EA24F6C97}"/>
              </a:ext>
            </a:extLst>
          </p:cNvPr>
          <p:cNvCxnSpPr>
            <a:cxnSpLocks/>
          </p:cNvCxnSpPr>
          <p:nvPr/>
        </p:nvCxnSpPr>
        <p:spPr>
          <a:xfrm>
            <a:off x="886942" y="3478557"/>
            <a:ext cx="3232917" cy="0"/>
          </a:xfrm>
          <a:prstGeom prst="line">
            <a:avLst/>
          </a:prstGeom>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16D5CE60-BDA8-5061-31E4-5481AEA436B5}"/>
              </a:ext>
            </a:extLst>
          </p:cNvPr>
          <p:cNvCxnSpPr>
            <a:cxnSpLocks/>
          </p:cNvCxnSpPr>
          <p:nvPr/>
        </p:nvCxnSpPr>
        <p:spPr>
          <a:xfrm>
            <a:off x="1752741" y="3071934"/>
            <a:ext cx="0" cy="406763"/>
          </a:xfrm>
          <a:prstGeom prst="line">
            <a:avLst/>
          </a:prstGeom>
        </p:spPr>
        <p:style>
          <a:lnRef idx="2">
            <a:schemeClr val="dk1"/>
          </a:lnRef>
          <a:fillRef idx="0">
            <a:schemeClr val="dk1"/>
          </a:fillRef>
          <a:effectRef idx="1">
            <a:schemeClr val="dk1"/>
          </a:effectRef>
          <a:fontRef idx="minor">
            <a:schemeClr val="tx1"/>
          </a:fontRef>
        </p:style>
      </p:cxnSp>
      <p:cxnSp>
        <p:nvCxnSpPr>
          <p:cNvPr id="39" name="Connettore diritto 38">
            <a:extLst>
              <a:ext uri="{FF2B5EF4-FFF2-40B4-BE49-F238E27FC236}">
                <a16:creationId xmlns:a16="http://schemas.microsoft.com/office/drawing/2014/main" id="{F0658045-E4AB-0470-57FF-4A2D58CC0D78}"/>
              </a:ext>
            </a:extLst>
          </p:cNvPr>
          <p:cNvCxnSpPr>
            <a:cxnSpLocks/>
          </p:cNvCxnSpPr>
          <p:nvPr/>
        </p:nvCxnSpPr>
        <p:spPr>
          <a:xfrm>
            <a:off x="4334917" y="3467856"/>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49" name="Connettore diritto 48">
            <a:extLst>
              <a:ext uri="{FF2B5EF4-FFF2-40B4-BE49-F238E27FC236}">
                <a16:creationId xmlns:a16="http://schemas.microsoft.com/office/drawing/2014/main" id="{7345B5B4-C53A-3EF0-BC34-0FF87A69F57B}"/>
              </a:ext>
            </a:extLst>
          </p:cNvPr>
          <p:cNvCxnSpPr>
            <a:cxnSpLocks/>
          </p:cNvCxnSpPr>
          <p:nvPr/>
        </p:nvCxnSpPr>
        <p:spPr>
          <a:xfrm>
            <a:off x="5017288" y="4543391"/>
            <a:ext cx="4890859" cy="0"/>
          </a:xfrm>
          <a:prstGeom prst="line">
            <a:avLst/>
          </a:prstGeom>
        </p:spPr>
        <p:style>
          <a:lnRef idx="2">
            <a:schemeClr val="dk1"/>
          </a:lnRef>
          <a:fillRef idx="0">
            <a:schemeClr val="dk1"/>
          </a:fillRef>
          <a:effectRef idx="1">
            <a:schemeClr val="dk1"/>
          </a:effectRef>
          <a:fontRef idx="minor">
            <a:schemeClr val="tx1"/>
          </a:fontRef>
        </p:style>
      </p:cxnSp>
      <p:sp>
        <p:nvSpPr>
          <p:cNvPr id="60" name="Rettangolo con angoli arrotondati 59">
            <a:extLst>
              <a:ext uri="{FF2B5EF4-FFF2-40B4-BE49-F238E27FC236}">
                <a16:creationId xmlns:a16="http://schemas.microsoft.com/office/drawing/2014/main" id="{FC2950EF-5622-87F8-EB9E-13A5E9075269}"/>
              </a:ext>
            </a:extLst>
          </p:cNvPr>
          <p:cNvSpPr/>
          <p:nvPr/>
        </p:nvSpPr>
        <p:spPr>
          <a:xfrm>
            <a:off x="6661491" y="1270587"/>
            <a:ext cx="1168682" cy="65563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0:</a:t>
            </a:r>
            <a:br>
              <a:rPr lang="it-IT" sz="1000" dirty="0"/>
            </a:br>
            <a:r>
              <a:rPr lang="it-IT" sz="1000" dirty="0"/>
              <a:t>In </a:t>
            </a:r>
            <a:r>
              <a:rPr lang="it-IT" sz="1000" dirty="0" err="1"/>
              <a:t>order</a:t>
            </a:r>
            <a:r>
              <a:rPr lang="it-IT" sz="1000" dirty="0"/>
              <a:t> 1,2 </a:t>
            </a:r>
            <a:r>
              <a:rPr lang="it-IT" sz="1000" dirty="0" err="1"/>
              <a:t>Then</a:t>
            </a:r>
            <a:r>
              <a:rPr lang="it-IT" sz="1000" dirty="0"/>
              <a:t>, </a:t>
            </a:r>
            <a:r>
              <a:rPr lang="it-IT" sz="1000" dirty="0" err="1"/>
              <a:t>if</a:t>
            </a:r>
            <a:r>
              <a:rPr lang="it-IT" sz="1000" dirty="0"/>
              <a:t> no, do 3 </a:t>
            </a:r>
            <a:r>
              <a:rPr lang="it-IT" sz="1000" dirty="0" err="1"/>
              <a:t>Then</a:t>
            </a:r>
            <a:r>
              <a:rPr lang="it-IT" sz="1000" dirty="0"/>
              <a:t> do 4</a:t>
            </a:r>
          </a:p>
        </p:txBody>
      </p:sp>
      <p:sp>
        <p:nvSpPr>
          <p:cNvPr id="61" name="Rettangolo con angoli arrotondati 60">
            <a:extLst>
              <a:ext uri="{FF2B5EF4-FFF2-40B4-BE49-F238E27FC236}">
                <a16:creationId xmlns:a16="http://schemas.microsoft.com/office/drawing/2014/main" id="{C9312AB8-1DFF-400C-8118-F323A9B17676}"/>
              </a:ext>
            </a:extLst>
          </p:cNvPr>
          <p:cNvSpPr/>
          <p:nvPr/>
        </p:nvSpPr>
        <p:spPr>
          <a:xfrm>
            <a:off x="1399503" y="1641998"/>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1:</a:t>
            </a:r>
            <a:br>
              <a:rPr lang="it-IT" sz="1000" dirty="0"/>
            </a:br>
            <a:r>
              <a:rPr lang="it-IT" sz="1000" dirty="0"/>
              <a:t>In </a:t>
            </a:r>
            <a:r>
              <a:rPr lang="it-IT" sz="1000" dirty="0" err="1"/>
              <a:t>order</a:t>
            </a:r>
            <a:r>
              <a:rPr lang="it-IT" sz="1000" dirty="0"/>
              <a:t> 2.1,2.2</a:t>
            </a:r>
          </a:p>
        </p:txBody>
      </p:sp>
      <p:sp>
        <p:nvSpPr>
          <p:cNvPr id="62" name="Rettangolo con angoli arrotondati 61">
            <a:extLst>
              <a:ext uri="{FF2B5EF4-FFF2-40B4-BE49-F238E27FC236}">
                <a16:creationId xmlns:a16="http://schemas.microsoft.com/office/drawing/2014/main" id="{CF96C412-4EEE-FCCB-9208-6447A511FE12}"/>
              </a:ext>
            </a:extLst>
          </p:cNvPr>
          <p:cNvSpPr/>
          <p:nvPr/>
        </p:nvSpPr>
        <p:spPr>
          <a:xfrm>
            <a:off x="8178201" y="5367308"/>
            <a:ext cx="957775" cy="37969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3.3:</a:t>
            </a:r>
          </a:p>
          <a:p>
            <a:pPr algn="ctr"/>
            <a:r>
              <a:rPr lang="it-IT" sz="1000" dirty="0"/>
              <a:t>3.3.1 or 3.3.2</a:t>
            </a:r>
          </a:p>
        </p:txBody>
      </p:sp>
      <p:sp>
        <p:nvSpPr>
          <p:cNvPr id="63" name="Rettangolo con angoli arrotondati 62">
            <a:extLst>
              <a:ext uri="{FF2B5EF4-FFF2-40B4-BE49-F238E27FC236}">
                <a16:creationId xmlns:a16="http://schemas.microsoft.com/office/drawing/2014/main" id="{BCFBFD26-5583-63BB-41E8-86DD0D46432C}"/>
              </a:ext>
            </a:extLst>
          </p:cNvPr>
          <p:cNvSpPr/>
          <p:nvPr/>
        </p:nvSpPr>
        <p:spPr>
          <a:xfrm>
            <a:off x="8041182" y="1659316"/>
            <a:ext cx="1231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3:</a:t>
            </a:r>
            <a:br>
              <a:rPr lang="it-IT" sz="1000" dirty="0"/>
            </a:br>
            <a:r>
              <a:rPr lang="it-IT" sz="1000" dirty="0"/>
              <a:t>Do 3.1,3.2,3.3 </a:t>
            </a:r>
            <a:r>
              <a:rPr lang="it-IT" sz="1000" dirty="0" err="1"/>
              <a:t>until</a:t>
            </a:r>
            <a:r>
              <a:rPr lang="it-IT" sz="1000" dirty="0"/>
              <a:t> money </a:t>
            </a:r>
            <a:r>
              <a:rPr lang="it-IT" sz="1000" dirty="0" err="1"/>
              <a:t>is</a:t>
            </a:r>
            <a:r>
              <a:rPr lang="it-IT" sz="1000" dirty="0"/>
              <a:t> </a:t>
            </a:r>
            <a:r>
              <a:rPr lang="it-IT" sz="1000" dirty="0" err="1"/>
              <a:t>enough</a:t>
            </a:r>
            <a:endParaRPr lang="it-IT" sz="1000" dirty="0"/>
          </a:p>
        </p:txBody>
      </p:sp>
      <p:sp>
        <p:nvSpPr>
          <p:cNvPr id="27" name="Rettangolo con angoli arrotondati 26">
            <a:extLst>
              <a:ext uri="{FF2B5EF4-FFF2-40B4-BE49-F238E27FC236}">
                <a16:creationId xmlns:a16="http://schemas.microsoft.com/office/drawing/2014/main" id="{E1E34D1F-47C6-4F81-BAAA-FD2DB2B89FA3}"/>
              </a:ext>
            </a:extLst>
          </p:cNvPr>
          <p:cNvSpPr/>
          <p:nvPr/>
        </p:nvSpPr>
        <p:spPr>
          <a:xfrm>
            <a:off x="886942"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1.1.1: Check an app</a:t>
            </a:r>
          </a:p>
        </p:txBody>
      </p:sp>
      <p:sp>
        <p:nvSpPr>
          <p:cNvPr id="28" name="Rettangolo con angoli arrotondati 27">
            <a:extLst>
              <a:ext uri="{FF2B5EF4-FFF2-40B4-BE49-F238E27FC236}">
                <a16:creationId xmlns:a16="http://schemas.microsoft.com/office/drawing/2014/main" id="{D5B2BE56-B360-B341-F0EE-AA19C11F9D66}"/>
              </a:ext>
            </a:extLst>
          </p:cNvPr>
          <p:cNvSpPr/>
          <p:nvPr/>
        </p:nvSpPr>
        <p:spPr>
          <a:xfrm>
            <a:off x="2524389" y="4799285"/>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1.1.2: Check a </a:t>
            </a:r>
            <a:r>
              <a:rPr lang="it-IT" sz="1400" dirty="0" err="1"/>
              <a:t>physical</a:t>
            </a:r>
            <a:r>
              <a:rPr lang="it-IT" sz="1400" dirty="0"/>
              <a:t> list</a:t>
            </a:r>
          </a:p>
        </p:txBody>
      </p:sp>
      <p:cxnSp>
        <p:nvCxnSpPr>
          <p:cNvPr id="29" name="Connettore diritto 28">
            <a:extLst>
              <a:ext uri="{FF2B5EF4-FFF2-40B4-BE49-F238E27FC236}">
                <a16:creationId xmlns:a16="http://schemas.microsoft.com/office/drawing/2014/main" id="{460EB463-9C29-5B4B-5E41-C46016129D3F}"/>
              </a:ext>
            </a:extLst>
          </p:cNvPr>
          <p:cNvCxnSpPr>
            <a:cxnSpLocks/>
          </p:cNvCxnSpPr>
          <p:nvPr/>
        </p:nvCxnSpPr>
        <p:spPr>
          <a:xfrm>
            <a:off x="886942" y="4741474"/>
            <a:ext cx="3232917"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DA0DF679-AE67-1545-2288-31C4E797233A}"/>
              </a:ext>
            </a:extLst>
          </p:cNvPr>
          <p:cNvCxnSpPr>
            <a:cxnSpLocks/>
          </p:cNvCxnSpPr>
          <p:nvPr/>
        </p:nvCxnSpPr>
        <p:spPr>
          <a:xfrm>
            <a:off x="4920946" y="3071813"/>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1D95A333-94EC-321E-5DB6-B1FFD39A42E5}"/>
              </a:ext>
            </a:extLst>
          </p:cNvPr>
          <p:cNvCxnSpPr>
            <a:cxnSpLocks/>
          </p:cNvCxnSpPr>
          <p:nvPr/>
        </p:nvCxnSpPr>
        <p:spPr>
          <a:xfrm>
            <a:off x="1683486" y="4280500"/>
            <a:ext cx="1191" cy="460974"/>
          </a:xfrm>
          <a:prstGeom prst="line">
            <a:avLst/>
          </a:prstGeom>
        </p:spPr>
        <p:style>
          <a:lnRef idx="2">
            <a:schemeClr val="dk1"/>
          </a:lnRef>
          <a:fillRef idx="0">
            <a:schemeClr val="dk1"/>
          </a:fillRef>
          <a:effectRef idx="1">
            <a:schemeClr val="dk1"/>
          </a:effectRef>
          <a:fontRef idx="minor">
            <a:schemeClr val="tx1"/>
          </a:fontRef>
        </p:style>
      </p:cxnSp>
      <p:sp>
        <p:nvSpPr>
          <p:cNvPr id="83" name="Rettangolo con angoli arrotondati 82">
            <a:extLst>
              <a:ext uri="{FF2B5EF4-FFF2-40B4-BE49-F238E27FC236}">
                <a16:creationId xmlns:a16="http://schemas.microsoft.com/office/drawing/2014/main" id="{0D9CA9E4-7862-5256-44BE-59BF90F2708D}"/>
              </a:ext>
            </a:extLst>
          </p:cNvPr>
          <p:cNvSpPr/>
          <p:nvPr/>
        </p:nvSpPr>
        <p:spPr>
          <a:xfrm>
            <a:off x="123128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2.1.1: Check </a:t>
            </a:r>
            <a:r>
              <a:rPr lang="it-IT" sz="1400" dirty="0" err="1"/>
              <a:t>your</a:t>
            </a:r>
            <a:r>
              <a:rPr lang="it-IT" sz="1400" dirty="0"/>
              <a:t> cash</a:t>
            </a:r>
          </a:p>
        </p:txBody>
      </p:sp>
      <p:sp>
        <p:nvSpPr>
          <p:cNvPr id="84" name="Rettangolo con angoli arrotondati 83">
            <a:extLst>
              <a:ext uri="{FF2B5EF4-FFF2-40B4-BE49-F238E27FC236}">
                <a16:creationId xmlns:a16="http://schemas.microsoft.com/office/drawing/2014/main" id="{94FD6EE0-72E0-640C-7F0F-0747CAC4EA9C}"/>
              </a:ext>
            </a:extLst>
          </p:cNvPr>
          <p:cNvSpPr/>
          <p:nvPr/>
        </p:nvSpPr>
        <p:spPr>
          <a:xfrm>
            <a:off x="292297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2.1.2: Check </a:t>
            </a:r>
            <a:r>
              <a:rPr lang="it-IT" sz="1400" dirty="0" err="1"/>
              <a:t>your</a:t>
            </a:r>
            <a:r>
              <a:rPr lang="it-IT" sz="1400" dirty="0"/>
              <a:t> bank account</a:t>
            </a:r>
          </a:p>
        </p:txBody>
      </p:sp>
      <p:cxnSp>
        <p:nvCxnSpPr>
          <p:cNvPr id="85" name="Connettore diritto 84">
            <a:extLst>
              <a:ext uri="{FF2B5EF4-FFF2-40B4-BE49-F238E27FC236}">
                <a16:creationId xmlns:a16="http://schemas.microsoft.com/office/drawing/2014/main" id="{A6ADDA1D-02BA-4722-3103-7676834D79A7}"/>
              </a:ext>
            </a:extLst>
          </p:cNvPr>
          <p:cNvCxnSpPr>
            <a:cxnSpLocks/>
          </p:cNvCxnSpPr>
          <p:nvPr/>
        </p:nvCxnSpPr>
        <p:spPr>
          <a:xfrm>
            <a:off x="1294346"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5" name="Rettangolo con angoli arrotondati 94">
            <a:extLst>
              <a:ext uri="{FF2B5EF4-FFF2-40B4-BE49-F238E27FC236}">
                <a16:creationId xmlns:a16="http://schemas.microsoft.com/office/drawing/2014/main" id="{0BCD9F92-C7DB-EDA6-E338-16C940C22A9A}"/>
              </a:ext>
            </a:extLst>
          </p:cNvPr>
          <p:cNvSpPr/>
          <p:nvPr/>
        </p:nvSpPr>
        <p:spPr>
          <a:xfrm>
            <a:off x="461466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2.2.1: Check with an app</a:t>
            </a:r>
          </a:p>
        </p:txBody>
      </p:sp>
      <p:sp>
        <p:nvSpPr>
          <p:cNvPr id="96" name="Rettangolo con angoli arrotondati 95">
            <a:extLst>
              <a:ext uri="{FF2B5EF4-FFF2-40B4-BE49-F238E27FC236}">
                <a16:creationId xmlns:a16="http://schemas.microsoft.com/office/drawing/2014/main" id="{6F5B05C2-398F-7B65-DA49-92D472E6F740}"/>
              </a:ext>
            </a:extLst>
          </p:cNvPr>
          <p:cNvSpPr/>
          <p:nvPr/>
        </p:nvSpPr>
        <p:spPr>
          <a:xfrm>
            <a:off x="6306355" y="601457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2.2.2: Check a list</a:t>
            </a:r>
          </a:p>
        </p:txBody>
      </p:sp>
      <p:cxnSp>
        <p:nvCxnSpPr>
          <p:cNvPr id="97" name="Connettore diritto 96">
            <a:extLst>
              <a:ext uri="{FF2B5EF4-FFF2-40B4-BE49-F238E27FC236}">
                <a16:creationId xmlns:a16="http://schemas.microsoft.com/office/drawing/2014/main" id="{A80B6613-0AA8-16F2-2D0C-B38351A468F3}"/>
              </a:ext>
            </a:extLst>
          </p:cNvPr>
          <p:cNvCxnSpPr>
            <a:cxnSpLocks/>
          </p:cNvCxnSpPr>
          <p:nvPr/>
        </p:nvCxnSpPr>
        <p:spPr>
          <a:xfrm>
            <a:off x="4677726" y="5946065"/>
            <a:ext cx="3198875" cy="0"/>
          </a:xfrm>
          <a:prstGeom prst="line">
            <a:avLst/>
          </a:prstGeom>
        </p:spPr>
        <p:style>
          <a:lnRef idx="2">
            <a:schemeClr val="dk1"/>
          </a:lnRef>
          <a:fillRef idx="0">
            <a:schemeClr val="dk1"/>
          </a:fillRef>
          <a:effectRef idx="1">
            <a:schemeClr val="dk1"/>
          </a:effectRef>
          <a:fontRef idx="minor">
            <a:schemeClr val="tx1"/>
          </a:fontRef>
        </p:style>
      </p:cxnSp>
      <p:sp>
        <p:nvSpPr>
          <p:cNvPr id="98" name="Rettangolo con angoli arrotondati 97">
            <a:extLst>
              <a:ext uri="{FF2B5EF4-FFF2-40B4-BE49-F238E27FC236}">
                <a16:creationId xmlns:a16="http://schemas.microsoft.com/office/drawing/2014/main" id="{B15EED69-FB4E-C489-ABAE-A1302E0B9667}"/>
              </a:ext>
            </a:extLst>
          </p:cNvPr>
          <p:cNvSpPr/>
          <p:nvPr/>
        </p:nvSpPr>
        <p:spPr>
          <a:xfrm>
            <a:off x="848768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3.3.1: Use an app</a:t>
            </a:r>
          </a:p>
        </p:txBody>
      </p:sp>
      <p:sp>
        <p:nvSpPr>
          <p:cNvPr id="99" name="Rettangolo con angoli arrotondati 98">
            <a:extLst>
              <a:ext uri="{FF2B5EF4-FFF2-40B4-BE49-F238E27FC236}">
                <a16:creationId xmlns:a16="http://schemas.microsoft.com/office/drawing/2014/main" id="{05D04A51-182C-DB90-3AF0-77B4C3EB36E0}"/>
              </a:ext>
            </a:extLst>
          </p:cNvPr>
          <p:cNvSpPr/>
          <p:nvPr/>
        </p:nvSpPr>
        <p:spPr>
          <a:xfrm>
            <a:off x="10179373" y="6028867"/>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3.3.2: Write </a:t>
            </a:r>
            <a:r>
              <a:rPr lang="it-IT" sz="1400" dirty="0" err="1"/>
              <a:t>it</a:t>
            </a:r>
            <a:r>
              <a:rPr lang="it-IT" sz="1400" dirty="0"/>
              <a:t> down</a:t>
            </a:r>
          </a:p>
        </p:txBody>
      </p:sp>
      <p:cxnSp>
        <p:nvCxnSpPr>
          <p:cNvPr id="100" name="Connettore diritto 99">
            <a:extLst>
              <a:ext uri="{FF2B5EF4-FFF2-40B4-BE49-F238E27FC236}">
                <a16:creationId xmlns:a16="http://schemas.microsoft.com/office/drawing/2014/main" id="{61F0550E-7339-7956-563C-37827351D7FD}"/>
              </a:ext>
            </a:extLst>
          </p:cNvPr>
          <p:cNvCxnSpPr>
            <a:cxnSpLocks/>
          </p:cNvCxnSpPr>
          <p:nvPr/>
        </p:nvCxnSpPr>
        <p:spPr>
          <a:xfrm>
            <a:off x="8550744" y="5960355"/>
            <a:ext cx="3198875" cy="0"/>
          </a:xfrm>
          <a:prstGeom prst="line">
            <a:avLst/>
          </a:prstGeom>
        </p:spPr>
        <p:style>
          <a:lnRef idx="2">
            <a:schemeClr val="dk1"/>
          </a:lnRef>
          <a:fillRef idx="0">
            <a:schemeClr val="dk1"/>
          </a:fillRef>
          <a:effectRef idx="1">
            <a:schemeClr val="dk1"/>
          </a:effectRef>
          <a:fontRef idx="minor">
            <a:schemeClr val="tx1"/>
          </a:fontRef>
        </p:style>
      </p:cxnSp>
      <p:cxnSp>
        <p:nvCxnSpPr>
          <p:cNvPr id="109" name="Connettore diritto 108">
            <a:extLst>
              <a:ext uri="{FF2B5EF4-FFF2-40B4-BE49-F238E27FC236}">
                <a16:creationId xmlns:a16="http://schemas.microsoft.com/office/drawing/2014/main" id="{7E22D0AE-176A-2ABC-501C-0DFED61E4855}"/>
              </a:ext>
            </a:extLst>
          </p:cNvPr>
          <p:cNvCxnSpPr>
            <a:cxnSpLocks/>
          </p:cNvCxnSpPr>
          <p:nvPr/>
        </p:nvCxnSpPr>
        <p:spPr>
          <a:xfrm>
            <a:off x="9168915" y="5338759"/>
            <a:ext cx="0" cy="621596"/>
          </a:xfrm>
          <a:prstGeom prst="line">
            <a:avLst/>
          </a:prstGeom>
        </p:spPr>
        <p:style>
          <a:lnRef idx="2">
            <a:schemeClr val="dk1"/>
          </a:lnRef>
          <a:fillRef idx="0">
            <a:schemeClr val="dk1"/>
          </a:fillRef>
          <a:effectRef idx="1">
            <a:schemeClr val="dk1"/>
          </a:effectRef>
          <a:fontRef idx="minor">
            <a:schemeClr val="tx1"/>
          </a:fontRef>
        </p:style>
      </p:cxnSp>
      <p:sp>
        <p:nvSpPr>
          <p:cNvPr id="156" name="Rettangolo con angoli arrotondati 155">
            <a:extLst>
              <a:ext uri="{FF2B5EF4-FFF2-40B4-BE49-F238E27FC236}">
                <a16:creationId xmlns:a16="http://schemas.microsoft.com/office/drawing/2014/main" id="{5FC7562C-41F1-AE37-6F62-5F8EFA644DE6}"/>
              </a:ext>
            </a:extLst>
          </p:cNvPr>
          <p:cNvSpPr/>
          <p:nvPr/>
        </p:nvSpPr>
        <p:spPr>
          <a:xfrm>
            <a:off x="1784814" y="3102691"/>
            <a:ext cx="936731"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1.1:</a:t>
            </a:r>
            <a:br>
              <a:rPr lang="it-IT" sz="1000" dirty="0"/>
            </a:br>
            <a:r>
              <a:rPr lang="it-IT" sz="1000" dirty="0"/>
              <a:t>1.1.1 or 1.1.2</a:t>
            </a:r>
          </a:p>
        </p:txBody>
      </p:sp>
      <p:sp>
        <p:nvSpPr>
          <p:cNvPr id="157" name="Rettangolo con angoli arrotondati 156">
            <a:extLst>
              <a:ext uri="{FF2B5EF4-FFF2-40B4-BE49-F238E27FC236}">
                <a16:creationId xmlns:a16="http://schemas.microsoft.com/office/drawing/2014/main" id="{D182F1A1-934E-B34E-941C-98060B0D9A2E}"/>
              </a:ext>
            </a:extLst>
          </p:cNvPr>
          <p:cNvSpPr/>
          <p:nvPr/>
        </p:nvSpPr>
        <p:spPr>
          <a:xfrm>
            <a:off x="4968293" y="3091927"/>
            <a:ext cx="11751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2.1: </a:t>
            </a:r>
          </a:p>
          <a:p>
            <a:pPr algn="ctr"/>
            <a:r>
              <a:rPr lang="it-IT" sz="1000" dirty="0"/>
              <a:t>2.1.1 and/or 3.1.2</a:t>
            </a:r>
          </a:p>
        </p:txBody>
      </p:sp>
      <p:sp>
        <p:nvSpPr>
          <p:cNvPr id="158" name="Rettangolo con angoli arrotondati 157">
            <a:extLst>
              <a:ext uri="{FF2B5EF4-FFF2-40B4-BE49-F238E27FC236}">
                <a16:creationId xmlns:a16="http://schemas.microsoft.com/office/drawing/2014/main" id="{42A65B03-2753-98FD-880A-CCE1F54E359D}"/>
              </a:ext>
            </a:extLst>
          </p:cNvPr>
          <p:cNvSpPr/>
          <p:nvPr/>
        </p:nvSpPr>
        <p:spPr>
          <a:xfrm>
            <a:off x="6307029" y="3086752"/>
            <a:ext cx="1022733" cy="3615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2.2:</a:t>
            </a:r>
          </a:p>
          <a:p>
            <a:pPr algn="ctr"/>
            <a:r>
              <a:rPr lang="it-IT" sz="1000" dirty="0"/>
              <a:t>2.2.1 or 2.2.2</a:t>
            </a:r>
          </a:p>
        </p:txBody>
      </p:sp>
      <p:sp>
        <p:nvSpPr>
          <p:cNvPr id="5" name="Rettangolo con angoli arrotondati 4">
            <a:extLst>
              <a:ext uri="{FF2B5EF4-FFF2-40B4-BE49-F238E27FC236}">
                <a16:creationId xmlns:a16="http://schemas.microsoft.com/office/drawing/2014/main" id="{BD92E445-30CE-EFE6-73AF-CAF60F3A925D}"/>
              </a:ext>
            </a:extLst>
          </p:cNvPr>
          <p:cNvSpPr/>
          <p:nvPr/>
        </p:nvSpPr>
        <p:spPr>
          <a:xfrm>
            <a:off x="8465766" y="352584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 Set up an </a:t>
            </a:r>
            <a:r>
              <a:rPr lang="it-IT" sz="1400" dirty="0" err="1"/>
              <a:t>appointment</a:t>
            </a:r>
            <a:endParaRPr lang="it-IT" sz="1400" dirty="0"/>
          </a:p>
        </p:txBody>
      </p:sp>
      <p:sp>
        <p:nvSpPr>
          <p:cNvPr id="13" name="Rettangolo con angoli arrotondati 12">
            <a:extLst>
              <a:ext uri="{FF2B5EF4-FFF2-40B4-BE49-F238E27FC236}">
                <a16:creationId xmlns:a16="http://schemas.microsoft.com/office/drawing/2014/main" id="{B98F3997-9ED6-DD52-7C01-BC107D74B31A}"/>
              </a:ext>
            </a:extLst>
          </p:cNvPr>
          <p:cNvSpPr/>
          <p:nvPr/>
        </p:nvSpPr>
        <p:spPr>
          <a:xfrm>
            <a:off x="10166444" y="3525846"/>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4.2:  </a:t>
            </a:r>
            <a:r>
              <a:rPr lang="it-IT" sz="1400" dirty="0" err="1"/>
              <a:t>Pay</a:t>
            </a:r>
            <a:r>
              <a:rPr lang="it-IT" sz="1400" dirty="0"/>
              <a:t> with bank account</a:t>
            </a:r>
          </a:p>
        </p:txBody>
      </p:sp>
      <p:cxnSp>
        <p:nvCxnSpPr>
          <p:cNvPr id="14" name="Connettore diritto 13">
            <a:extLst>
              <a:ext uri="{FF2B5EF4-FFF2-40B4-BE49-F238E27FC236}">
                <a16:creationId xmlns:a16="http://schemas.microsoft.com/office/drawing/2014/main" id="{2FBF605B-DE41-5590-DD7E-A336D57F5AC0}"/>
              </a:ext>
            </a:extLst>
          </p:cNvPr>
          <p:cNvCxnSpPr>
            <a:cxnSpLocks/>
          </p:cNvCxnSpPr>
          <p:nvPr/>
        </p:nvCxnSpPr>
        <p:spPr>
          <a:xfrm>
            <a:off x="8465766" y="3468035"/>
            <a:ext cx="3296148" cy="0"/>
          </a:xfrm>
          <a:prstGeom prst="line">
            <a:avLst/>
          </a:prstGeom>
        </p:spPr>
        <p:style>
          <a:lnRef idx="2">
            <a:schemeClr val="dk1"/>
          </a:lnRef>
          <a:fillRef idx="0">
            <a:schemeClr val="dk1"/>
          </a:fillRef>
          <a:effectRef idx="1">
            <a:schemeClr val="dk1"/>
          </a:effectRef>
          <a:fontRef idx="minor">
            <a:schemeClr val="tx1"/>
          </a:fontRef>
        </p:style>
      </p:cxnSp>
      <p:sp>
        <p:nvSpPr>
          <p:cNvPr id="22" name="Rettangolo con angoli arrotondati 21">
            <a:extLst>
              <a:ext uri="{FF2B5EF4-FFF2-40B4-BE49-F238E27FC236}">
                <a16:creationId xmlns:a16="http://schemas.microsoft.com/office/drawing/2014/main" id="{FAD8ABD3-C7E0-1000-71E5-716F02D063FE}"/>
              </a:ext>
            </a:extLst>
          </p:cNvPr>
          <p:cNvSpPr/>
          <p:nvPr/>
        </p:nvSpPr>
        <p:spPr>
          <a:xfrm>
            <a:off x="10259567" y="4617728"/>
            <a:ext cx="1595470" cy="7441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a:t>4.1.1 </a:t>
            </a:r>
            <a:r>
              <a:rPr lang="it-IT" sz="1400" dirty="0" err="1"/>
              <a:t>Pay</a:t>
            </a:r>
            <a:r>
              <a:rPr lang="it-IT" sz="1400" dirty="0"/>
              <a:t> with cash</a:t>
            </a:r>
          </a:p>
        </p:txBody>
      </p:sp>
      <p:cxnSp>
        <p:nvCxnSpPr>
          <p:cNvPr id="40" name="Connettore a gomito 39">
            <a:extLst>
              <a:ext uri="{FF2B5EF4-FFF2-40B4-BE49-F238E27FC236}">
                <a16:creationId xmlns:a16="http://schemas.microsoft.com/office/drawing/2014/main" id="{B381349C-2719-B87D-C6FE-5B024D1A51CD}"/>
              </a:ext>
            </a:extLst>
          </p:cNvPr>
          <p:cNvCxnSpPr>
            <a:cxnSpLocks/>
          </p:cNvCxnSpPr>
          <p:nvPr/>
        </p:nvCxnSpPr>
        <p:spPr>
          <a:xfrm rot="5400000" flipH="1" flipV="1">
            <a:off x="4711431" y="4397195"/>
            <a:ext cx="1649473" cy="1448268"/>
          </a:xfrm>
          <a:prstGeom prst="bentConnector3">
            <a:avLst>
              <a:gd name="adj1" fmla="val 90526"/>
            </a:avLst>
          </a:prstGeom>
        </p:spPr>
        <p:style>
          <a:lnRef idx="2">
            <a:schemeClr val="dk1"/>
          </a:lnRef>
          <a:fillRef idx="0">
            <a:schemeClr val="dk1"/>
          </a:fillRef>
          <a:effectRef idx="1">
            <a:schemeClr val="dk1"/>
          </a:effectRef>
          <a:fontRef idx="minor">
            <a:schemeClr val="tx1"/>
          </a:fontRef>
        </p:style>
      </p:cxnSp>
      <p:cxnSp>
        <p:nvCxnSpPr>
          <p:cNvPr id="55" name="Connettore diritto 54">
            <a:extLst>
              <a:ext uri="{FF2B5EF4-FFF2-40B4-BE49-F238E27FC236}">
                <a16:creationId xmlns:a16="http://schemas.microsoft.com/office/drawing/2014/main" id="{67CE8E24-2AB0-6C00-FF36-A3744E12C291}"/>
              </a:ext>
            </a:extLst>
          </p:cNvPr>
          <p:cNvCxnSpPr>
            <a:cxnSpLocks/>
          </p:cNvCxnSpPr>
          <p:nvPr/>
        </p:nvCxnSpPr>
        <p:spPr>
          <a:xfrm>
            <a:off x="4409750" y="4269978"/>
            <a:ext cx="0" cy="1690377"/>
          </a:xfrm>
          <a:prstGeom prst="line">
            <a:avLst/>
          </a:prstGeom>
        </p:spPr>
        <p:style>
          <a:lnRef idx="2">
            <a:schemeClr val="dk1"/>
          </a:lnRef>
          <a:fillRef idx="0">
            <a:schemeClr val="dk1"/>
          </a:fillRef>
          <a:effectRef idx="1">
            <a:schemeClr val="dk1"/>
          </a:effectRef>
          <a:fontRef idx="minor">
            <a:schemeClr val="tx1"/>
          </a:fontRef>
        </p:style>
      </p:cxnSp>
      <p:cxnSp>
        <p:nvCxnSpPr>
          <p:cNvPr id="64" name="Connettore diritto 63">
            <a:extLst>
              <a:ext uri="{FF2B5EF4-FFF2-40B4-BE49-F238E27FC236}">
                <a16:creationId xmlns:a16="http://schemas.microsoft.com/office/drawing/2014/main" id="{BC6B77A4-09B3-B0E6-86A0-5F4C8A78A8AF}"/>
              </a:ext>
            </a:extLst>
          </p:cNvPr>
          <p:cNvCxnSpPr>
            <a:cxnSpLocks/>
          </p:cNvCxnSpPr>
          <p:nvPr/>
        </p:nvCxnSpPr>
        <p:spPr>
          <a:xfrm>
            <a:off x="10911575" y="3068116"/>
            <a:ext cx="2532" cy="406744"/>
          </a:xfrm>
          <a:prstGeom prst="line">
            <a:avLst/>
          </a:prstGeom>
        </p:spPr>
        <p:style>
          <a:lnRef idx="2">
            <a:schemeClr val="dk1"/>
          </a:lnRef>
          <a:fillRef idx="0">
            <a:schemeClr val="dk1"/>
          </a:fillRef>
          <a:effectRef idx="1">
            <a:schemeClr val="dk1"/>
          </a:effectRef>
          <a:fontRef idx="minor">
            <a:schemeClr val="tx1"/>
          </a:fontRef>
        </p:style>
      </p:cxnSp>
      <p:cxnSp>
        <p:nvCxnSpPr>
          <p:cNvPr id="66" name="Connettore diritto 65">
            <a:extLst>
              <a:ext uri="{FF2B5EF4-FFF2-40B4-BE49-F238E27FC236}">
                <a16:creationId xmlns:a16="http://schemas.microsoft.com/office/drawing/2014/main" id="{0794081C-9AE7-1741-CC1A-7732140EB59A}"/>
              </a:ext>
            </a:extLst>
          </p:cNvPr>
          <p:cNvCxnSpPr>
            <a:cxnSpLocks/>
          </p:cNvCxnSpPr>
          <p:nvPr/>
        </p:nvCxnSpPr>
        <p:spPr>
          <a:xfrm>
            <a:off x="10275621" y="4558114"/>
            <a:ext cx="1563361" cy="0"/>
          </a:xfrm>
          <a:prstGeom prst="line">
            <a:avLst/>
          </a:prstGeom>
        </p:spPr>
        <p:style>
          <a:lnRef idx="2">
            <a:schemeClr val="dk1"/>
          </a:lnRef>
          <a:fillRef idx="0">
            <a:schemeClr val="dk1"/>
          </a:fillRef>
          <a:effectRef idx="1">
            <a:schemeClr val="dk1"/>
          </a:effectRef>
          <a:fontRef idx="minor">
            <a:schemeClr val="tx1"/>
          </a:fontRef>
        </p:style>
      </p:cxnSp>
      <p:cxnSp>
        <p:nvCxnSpPr>
          <p:cNvPr id="72" name="Connettore diritto 71">
            <a:extLst>
              <a:ext uri="{FF2B5EF4-FFF2-40B4-BE49-F238E27FC236}">
                <a16:creationId xmlns:a16="http://schemas.microsoft.com/office/drawing/2014/main" id="{114CD89F-7C6C-38A6-2265-076E939BA53C}"/>
              </a:ext>
            </a:extLst>
          </p:cNvPr>
          <p:cNvCxnSpPr>
            <a:cxnSpLocks/>
          </p:cNvCxnSpPr>
          <p:nvPr/>
        </p:nvCxnSpPr>
        <p:spPr>
          <a:xfrm>
            <a:off x="7953897" y="3066463"/>
            <a:ext cx="0" cy="1491651"/>
          </a:xfrm>
          <a:prstGeom prst="line">
            <a:avLst/>
          </a:prstGeom>
        </p:spPr>
        <p:style>
          <a:lnRef idx="2">
            <a:schemeClr val="dk1"/>
          </a:lnRef>
          <a:fillRef idx="0">
            <a:schemeClr val="dk1"/>
          </a:fillRef>
          <a:effectRef idx="1">
            <a:schemeClr val="dk1"/>
          </a:effectRef>
          <a:fontRef idx="minor">
            <a:schemeClr val="tx1"/>
          </a:fontRef>
        </p:style>
      </p:cxnSp>
      <p:cxnSp>
        <p:nvCxnSpPr>
          <p:cNvPr id="79" name="Connettore a gomito 78">
            <a:extLst>
              <a:ext uri="{FF2B5EF4-FFF2-40B4-BE49-F238E27FC236}">
                <a16:creationId xmlns:a16="http://schemas.microsoft.com/office/drawing/2014/main" id="{74E33EB7-3275-9158-356C-4787BED2AAF7}"/>
              </a:ext>
            </a:extLst>
          </p:cNvPr>
          <p:cNvCxnSpPr>
            <a:cxnSpLocks/>
          </p:cNvCxnSpPr>
          <p:nvPr/>
        </p:nvCxnSpPr>
        <p:spPr>
          <a:xfrm>
            <a:off x="9269309" y="4383423"/>
            <a:ext cx="1819622" cy="179496"/>
          </a:xfrm>
          <a:prstGeom prst="bentConnector3">
            <a:avLst>
              <a:gd name="adj1" fmla="val 99906"/>
            </a:avLst>
          </a:prstGeom>
        </p:spPr>
        <p:style>
          <a:lnRef idx="2">
            <a:schemeClr val="dk1"/>
          </a:lnRef>
          <a:fillRef idx="0">
            <a:schemeClr val="dk1"/>
          </a:fillRef>
          <a:effectRef idx="1">
            <a:schemeClr val="dk1"/>
          </a:effectRef>
          <a:fontRef idx="minor">
            <a:schemeClr val="tx1"/>
          </a:fontRef>
        </p:style>
      </p:cxnSp>
      <p:cxnSp>
        <p:nvCxnSpPr>
          <p:cNvPr id="90" name="Connettore diritto 89">
            <a:extLst>
              <a:ext uri="{FF2B5EF4-FFF2-40B4-BE49-F238E27FC236}">
                <a16:creationId xmlns:a16="http://schemas.microsoft.com/office/drawing/2014/main" id="{BCE0348A-CA59-D6DC-63D3-C253277B9D2C}"/>
              </a:ext>
            </a:extLst>
          </p:cNvPr>
          <p:cNvCxnSpPr>
            <a:cxnSpLocks/>
          </p:cNvCxnSpPr>
          <p:nvPr/>
        </p:nvCxnSpPr>
        <p:spPr>
          <a:xfrm>
            <a:off x="9279302" y="4276284"/>
            <a:ext cx="0" cy="119751"/>
          </a:xfrm>
          <a:prstGeom prst="line">
            <a:avLst/>
          </a:prstGeom>
        </p:spPr>
        <p:style>
          <a:lnRef idx="2">
            <a:schemeClr val="dk1"/>
          </a:lnRef>
          <a:fillRef idx="0">
            <a:schemeClr val="dk1"/>
          </a:fillRef>
          <a:effectRef idx="1">
            <a:schemeClr val="dk1"/>
          </a:effectRef>
          <a:fontRef idx="minor">
            <a:schemeClr val="tx1"/>
          </a:fontRef>
        </p:style>
      </p:cxnSp>
      <p:sp>
        <p:nvSpPr>
          <p:cNvPr id="94" name="Rettangolo con angoli arrotondati 93">
            <a:extLst>
              <a:ext uri="{FF2B5EF4-FFF2-40B4-BE49-F238E27FC236}">
                <a16:creationId xmlns:a16="http://schemas.microsoft.com/office/drawing/2014/main" id="{36C7AFFF-FA2E-5D14-5DB8-927482365C03}"/>
              </a:ext>
            </a:extLst>
          </p:cNvPr>
          <p:cNvSpPr/>
          <p:nvPr/>
        </p:nvSpPr>
        <p:spPr>
          <a:xfrm>
            <a:off x="3611219" y="1656817"/>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2:</a:t>
            </a:r>
            <a:br>
              <a:rPr lang="it-IT" sz="1000" dirty="0"/>
            </a:br>
            <a:r>
              <a:rPr lang="it-IT" sz="1000" dirty="0"/>
              <a:t>In </a:t>
            </a:r>
            <a:r>
              <a:rPr lang="it-IT" sz="1000" dirty="0" err="1"/>
              <a:t>order</a:t>
            </a:r>
            <a:r>
              <a:rPr lang="it-IT" sz="1000" dirty="0"/>
              <a:t> 2.1,2.2</a:t>
            </a:r>
          </a:p>
        </p:txBody>
      </p:sp>
      <p:sp>
        <p:nvSpPr>
          <p:cNvPr id="102" name="Rettangolo con angoli arrotondati 101">
            <a:extLst>
              <a:ext uri="{FF2B5EF4-FFF2-40B4-BE49-F238E27FC236}">
                <a16:creationId xmlns:a16="http://schemas.microsoft.com/office/drawing/2014/main" id="{0E0F0C23-7D8D-B022-3CAA-EAAFF7A76E09}"/>
              </a:ext>
            </a:extLst>
          </p:cNvPr>
          <p:cNvSpPr/>
          <p:nvPr/>
        </p:nvSpPr>
        <p:spPr>
          <a:xfrm>
            <a:off x="10363772" y="1650682"/>
            <a:ext cx="1200814" cy="54964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000" dirty="0"/>
              <a:t>Plan 4:</a:t>
            </a:r>
            <a:br>
              <a:rPr lang="it-IT" sz="1000" dirty="0"/>
            </a:br>
            <a:r>
              <a:rPr lang="it-IT" sz="1000" dirty="0"/>
              <a:t>4.1 or 4.2</a:t>
            </a:r>
          </a:p>
        </p:txBody>
      </p:sp>
    </p:spTree>
    <p:extLst>
      <p:ext uri="{BB962C8B-B14F-4D97-AF65-F5344CB8AC3E}">
        <p14:creationId xmlns:p14="http://schemas.microsoft.com/office/powerpoint/2010/main" val="3653285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4A5F34-C9DC-F728-681F-85B9CBE38970}"/>
              </a:ext>
            </a:extLst>
          </p:cNvPr>
          <p:cNvSpPr>
            <a:spLocks noGrp="1"/>
          </p:cNvSpPr>
          <p:nvPr>
            <p:ph type="title"/>
          </p:nvPr>
        </p:nvSpPr>
        <p:spPr/>
        <p:txBody>
          <a:bodyPr/>
          <a:lstStyle/>
          <a:p>
            <a:r>
              <a:rPr lang="it-IT" dirty="0"/>
              <a:t>State </a:t>
            </a:r>
            <a:r>
              <a:rPr lang="it-IT" dirty="0" err="1"/>
              <a:t>transition</a:t>
            </a:r>
            <a:br>
              <a:rPr lang="it-IT" dirty="0"/>
            </a:br>
            <a:r>
              <a:rPr lang="it-IT" dirty="0"/>
              <a:t> networks</a:t>
            </a:r>
          </a:p>
        </p:txBody>
      </p:sp>
      <p:pic>
        <p:nvPicPr>
          <p:cNvPr id="5" name="Immagine 4">
            <a:extLst>
              <a:ext uri="{FF2B5EF4-FFF2-40B4-BE49-F238E27FC236}">
                <a16:creationId xmlns:a16="http://schemas.microsoft.com/office/drawing/2014/main" id="{CDB437A4-3345-1C26-1CD9-4E51B423F551}"/>
              </a:ext>
            </a:extLst>
          </p:cNvPr>
          <p:cNvPicPr>
            <a:picLocks noChangeAspect="1"/>
          </p:cNvPicPr>
          <p:nvPr/>
        </p:nvPicPr>
        <p:blipFill>
          <a:blip r:embed="rId2"/>
          <a:stretch>
            <a:fillRect/>
          </a:stretch>
        </p:blipFill>
        <p:spPr>
          <a:xfrm>
            <a:off x="6761018" y="352123"/>
            <a:ext cx="4718321" cy="6153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asellaDiTesto 2">
            <a:extLst>
              <a:ext uri="{FF2B5EF4-FFF2-40B4-BE49-F238E27FC236}">
                <a16:creationId xmlns:a16="http://schemas.microsoft.com/office/drawing/2014/main" id="{D1B64D10-2710-F80E-43AE-8C5A73FCF50F}"/>
              </a:ext>
            </a:extLst>
          </p:cNvPr>
          <p:cNvSpPr txBox="1"/>
          <p:nvPr/>
        </p:nvSpPr>
        <p:spPr>
          <a:xfrm>
            <a:off x="1002687" y="2705363"/>
            <a:ext cx="184731" cy="369332"/>
          </a:xfrm>
          <a:prstGeom prst="rect">
            <a:avLst/>
          </a:prstGeom>
          <a:noFill/>
        </p:spPr>
        <p:txBody>
          <a:bodyPr wrap="none" rtlCol="0">
            <a:spAutoFit/>
          </a:bodyPr>
          <a:lstStyle/>
          <a:p>
            <a:endParaRPr lang="it-IT" dirty="0"/>
          </a:p>
        </p:txBody>
      </p:sp>
      <p:sp>
        <p:nvSpPr>
          <p:cNvPr id="4" name="Segnaposto contenuto 2">
            <a:extLst>
              <a:ext uri="{FF2B5EF4-FFF2-40B4-BE49-F238E27FC236}">
                <a16:creationId xmlns:a16="http://schemas.microsoft.com/office/drawing/2014/main" id="{10A71B29-2204-9FAD-5FA5-397E101CB2C4}"/>
              </a:ext>
            </a:extLst>
          </p:cNvPr>
          <p:cNvSpPr txBox="1">
            <a:spLocks/>
          </p:cNvSpPr>
          <p:nvPr/>
        </p:nvSpPr>
        <p:spPr>
          <a:xfrm>
            <a:off x="1637694" y="3566161"/>
            <a:ext cx="4346896"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a:t>Buy an item and record the </a:t>
            </a:r>
            <a:r>
              <a:rPr lang="it-IT" dirty="0" err="1"/>
              <a:t>expense</a:t>
            </a:r>
            <a:r>
              <a:rPr lang="en-US" dirty="0"/>
              <a:t> “</a:t>
            </a:r>
            <a:r>
              <a:rPr lang="it-IT" dirty="0"/>
              <a:t> HTA</a:t>
            </a:r>
            <a:endParaRPr lang="en-US" dirty="0"/>
          </a:p>
        </p:txBody>
      </p:sp>
    </p:spTree>
    <p:extLst>
      <p:ext uri="{BB962C8B-B14F-4D97-AF65-F5344CB8AC3E}">
        <p14:creationId xmlns:p14="http://schemas.microsoft.com/office/powerpoint/2010/main" val="3054554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3C54-2573-1893-1201-49A1E0AFA7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719F3F-18BA-085F-8FB2-6C30DC99C5FD}"/>
              </a:ext>
            </a:extLst>
          </p:cNvPr>
          <p:cNvSpPr>
            <a:spLocks noGrp="1"/>
          </p:cNvSpPr>
          <p:nvPr>
            <p:ph type="title"/>
          </p:nvPr>
        </p:nvSpPr>
        <p:spPr/>
        <p:txBody>
          <a:bodyPr/>
          <a:lstStyle/>
          <a:p>
            <a:r>
              <a:rPr lang="it-IT" dirty="0"/>
              <a:t>State </a:t>
            </a:r>
            <a:r>
              <a:rPr lang="it-IT" dirty="0" err="1"/>
              <a:t>transition</a:t>
            </a:r>
            <a:br>
              <a:rPr lang="it-IT" dirty="0"/>
            </a:br>
            <a:r>
              <a:rPr lang="it-IT" dirty="0"/>
              <a:t> networks</a:t>
            </a:r>
          </a:p>
        </p:txBody>
      </p:sp>
      <p:sp>
        <p:nvSpPr>
          <p:cNvPr id="3" name="Segnaposto contenuto 2">
            <a:extLst>
              <a:ext uri="{FF2B5EF4-FFF2-40B4-BE49-F238E27FC236}">
                <a16:creationId xmlns:a16="http://schemas.microsoft.com/office/drawing/2014/main" id="{3B7F35B8-78B3-E8DB-81E0-03276AE75706}"/>
              </a:ext>
            </a:extLst>
          </p:cNvPr>
          <p:cNvSpPr txBox="1">
            <a:spLocks/>
          </p:cNvSpPr>
          <p:nvPr/>
        </p:nvSpPr>
        <p:spPr>
          <a:xfrm>
            <a:off x="1637694" y="3566161"/>
            <a:ext cx="4346896"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a:t>Set a goal and </a:t>
            </a:r>
            <a:r>
              <a:rPr lang="it-IT" dirty="0" err="1"/>
              <a:t>buy</a:t>
            </a:r>
            <a:r>
              <a:rPr lang="it-IT" dirty="0"/>
              <a:t> the </a:t>
            </a:r>
            <a:r>
              <a:rPr lang="it-IT" dirty="0" err="1"/>
              <a:t>related</a:t>
            </a:r>
            <a:r>
              <a:rPr lang="it-IT" dirty="0"/>
              <a:t> item</a:t>
            </a:r>
            <a:r>
              <a:rPr lang="en-US" dirty="0"/>
              <a:t>“</a:t>
            </a:r>
            <a:r>
              <a:rPr lang="it-IT" dirty="0"/>
              <a:t> HTA</a:t>
            </a:r>
            <a:endParaRPr lang="en-US" dirty="0"/>
          </a:p>
        </p:txBody>
      </p:sp>
      <p:pic>
        <p:nvPicPr>
          <p:cNvPr id="8" name="Immagine 7">
            <a:extLst>
              <a:ext uri="{FF2B5EF4-FFF2-40B4-BE49-F238E27FC236}">
                <a16:creationId xmlns:a16="http://schemas.microsoft.com/office/drawing/2014/main" id="{CB3A6611-0566-4AFD-5180-0F11417C697C}"/>
              </a:ext>
            </a:extLst>
          </p:cNvPr>
          <p:cNvPicPr>
            <a:picLocks noChangeAspect="1"/>
          </p:cNvPicPr>
          <p:nvPr/>
        </p:nvPicPr>
        <p:blipFill>
          <a:blip r:embed="rId2"/>
          <a:stretch>
            <a:fillRect/>
          </a:stretch>
        </p:blipFill>
        <p:spPr>
          <a:xfrm>
            <a:off x="6618856" y="197003"/>
            <a:ext cx="4895262" cy="64150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59181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D48D2-7D8A-3433-EB5D-3B333218E0F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0D8E17D-EDA0-E575-528E-41850B72E7E9}"/>
              </a:ext>
            </a:extLst>
          </p:cNvPr>
          <p:cNvSpPr>
            <a:spLocks noGrp="1"/>
          </p:cNvSpPr>
          <p:nvPr>
            <p:ph type="title"/>
          </p:nvPr>
        </p:nvSpPr>
        <p:spPr/>
        <p:txBody>
          <a:bodyPr/>
          <a:lstStyle/>
          <a:p>
            <a:r>
              <a:rPr lang="it-IT" dirty="0"/>
              <a:t>State </a:t>
            </a:r>
            <a:r>
              <a:rPr lang="it-IT" dirty="0" err="1"/>
              <a:t>transition</a:t>
            </a:r>
            <a:r>
              <a:rPr lang="it-IT" dirty="0"/>
              <a:t> networks</a:t>
            </a:r>
          </a:p>
        </p:txBody>
      </p:sp>
      <p:pic>
        <p:nvPicPr>
          <p:cNvPr id="6" name="Immagine 5">
            <a:extLst>
              <a:ext uri="{FF2B5EF4-FFF2-40B4-BE49-F238E27FC236}">
                <a16:creationId xmlns:a16="http://schemas.microsoft.com/office/drawing/2014/main" id="{FBC8747B-7B01-77B8-5B42-8CEC01080E3D}"/>
              </a:ext>
            </a:extLst>
          </p:cNvPr>
          <p:cNvPicPr>
            <a:picLocks noChangeAspect="1"/>
          </p:cNvPicPr>
          <p:nvPr/>
        </p:nvPicPr>
        <p:blipFill>
          <a:blip r:embed="rId2"/>
          <a:stretch>
            <a:fillRect/>
          </a:stretch>
        </p:blipFill>
        <p:spPr>
          <a:xfrm>
            <a:off x="1913084" y="1874517"/>
            <a:ext cx="8855510" cy="46624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Segnaposto contenuto 2">
            <a:extLst>
              <a:ext uri="{FF2B5EF4-FFF2-40B4-BE49-F238E27FC236}">
                <a16:creationId xmlns:a16="http://schemas.microsoft.com/office/drawing/2014/main" id="{3BD9521A-5877-1124-4D5F-B8B09DD48421}"/>
              </a:ext>
            </a:extLst>
          </p:cNvPr>
          <p:cNvSpPr txBox="1">
            <a:spLocks/>
          </p:cNvSpPr>
          <p:nvPr/>
        </p:nvSpPr>
        <p:spPr>
          <a:xfrm>
            <a:off x="3381217" y="1338129"/>
            <a:ext cx="5919244" cy="5363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t>This is the STN related to the “</a:t>
            </a:r>
            <a:r>
              <a:rPr lang="it-IT" dirty="0" err="1"/>
              <a:t>Extinguish</a:t>
            </a:r>
            <a:r>
              <a:rPr lang="it-IT" dirty="0"/>
              <a:t> a </a:t>
            </a:r>
            <a:r>
              <a:rPr lang="it-IT" dirty="0" err="1"/>
              <a:t>debt</a:t>
            </a:r>
            <a:r>
              <a:rPr lang="en-US" dirty="0"/>
              <a:t>“</a:t>
            </a:r>
            <a:r>
              <a:rPr lang="it-IT" dirty="0"/>
              <a:t> HTA</a:t>
            </a:r>
            <a:endParaRPr lang="en-US" dirty="0"/>
          </a:p>
        </p:txBody>
      </p:sp>
    </p:spTree>
    <p:extLst>
      <p:ext uri="{BB962C8B-B14F-4D97-AF65-F5344CB8AC3E}">
        <p14:creationId xmlns:p14="http://schemas.microsoft.com/office/powerpoint/2010/main" val="296901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8E927-BF80-CFE1-0E6E-61BB7B559FE6}"/>
              </a:ext>
            </a:extLst>
          </p:cNvPr>
          <p:cNvSpPr>
            <a:spLocks noGrp="1"/>
          </p:cNvSpPr>
          <p:nvPr>
            <p:ph type="title"/>
          </p:nvPr>
        </p:nvSpPr>
        <p:spPr/>
        <p:txBody>
          <a:bodyPr/>
          <a:lstStyle/>
          <a:p>
            <a:r>
              <a:rPr lang="it-IT" dirty="0" err="1"/>
              <a:t>Conclusion</a:t>
            </a:r>
            <a:r>
              <a:rPr lang="it-IT" dirty="0"/>
              <a:t> </a:t>
            </a:r>
            <a:r>
              <a:rPr lang="it-IT" dirty="0" err="1"/>
              <a:t>analysis</a:t>
            </a:r>
            <a:endParaRPr lang="it-IT" dirty="0"/>
          </a:p>
        </p:txBody>
      </p:sp>
      <p:sp>
        <p:nvSpPr>
          <p:cNvPr id="3" name="Segnaposto contenuto 2">
            <a:extLst>
              <a:ext uri="{FF2B5EF4-FFF2-40B4-BE49-F238E27FC236}">
                <a16:creationId xmlns:a16="http://schemas.microsoft.com/office/drawing/2014/main" id="{AA00CA53-51A4-C311-83AB-34479E08995F}"/>
              </a:ext>
            </a:extLst>
          </p:cNvPr>
          <p:cNvSpPr>
            <a:spLocks noGrp="1"/>
          </p:cNvSpPr>
          <p:nvPr>
            <p:ph idx="1"/>
          </p:nvPr>
        </p:nvSpPr>
        <p:spPr>
          <a:xfrm>
            <a:off x="1251678" y="2063751"/>
            <a:ext cx="10178322" cy="3815842"/>
          </a:xfrm>
        </p:spPr>
        <p:txBody>
          <a:bodyPr/>
          <a:lstStyle/>
          <a:p>
            <a:pPr marL="0" indent="0">
              <a:buNone/>
            </a:pPr>
            <a:r>
              <a:rPr lang="en-US" dirty="0"/>
              <a:t>In conclusion, the analysis indicates a clear user need for a comprehensive and goal-oriented financial tool. </a:t>
            </a:r>
          </a:p>
          <a:p>
            <a:pPr marL="0" indent="0">
              <a:buNone/>
            </a:pPr>
            <a:r>
              <a:rPr lang="en-US" dirty="0"/>
              <a:t>The main features to include are:</a:t>
            </a:r>
          </a:p>
          <a:p>
            <a:r>
              <a:rPr lang="it-IT" dirty="0" err="1"/>
              <a:t>Rewarding</a:t>
            </a:r>
            <a:r>
              <a:rPr lang="it-IT" dirty="0"/>
              <a:t> goals</a:t>
            </a:r>
          </a:p>
          <a:p>
            <a:r>
              <a:rPr lang="it-IT" dirty="0" err="1"/>
              <a:t>Debts</a:t>
            </a:r>
            <a:r>
              <a:rPr lang="it-IT" dirty="0"/>
              <a:t> and credits </a:t>
            </a:r>
            <a:r>
              <a:rPr lang="it-IT" dirty="0" err="1"/>
              <a:t>handling</a:t>
            </a:r>
            <a:endParaRPr lang="it-IT" dirty="0"/>
          </a:p>
          <a:p>
            <a:r>
              <a:rPr lang="it-IT" dirty="0"/>
              <a:t>Listing of </a:t>
            </a:r>
            <a:r>
              <a:rPr lang="it-IT" dirty="0" err="1"/>
              <a:t>transactions</a:t>
            </a:r>
            <a:endParaRPr lang="it-IT" dirty="0"/>
          </a:p>
          <a:p>
            <a:r>
              <a:rPr lang="it-IT" dirty="0"/>
              <a:t>Handling of multiple accounts</a:t>
            </a:r>
          </a:p>
          <a:p>
            <a:r>
              <a:rPr lang="it-IT" dirty="0"/>
              <a:t>Clear </a:t>
            </a:r>
            <a:r>
              <a:rPr lang="it-IT" dirty="0" err="1"/>
              <a:t>visualization</a:t>
            </a:r>
            <a:r>
              <a:rPr lang="it-IT" dirty="0"/>
              <a:t> of data</a:t>
            </a:r>
          </a:p>
        </p:txBody>
      </p:sp>
    </p:spTree>
    <p:extLst>
      <p:ext uri="{BB962C8B-B14F-4D97-AF65-F5344CB8AC3E}">
        <p14:creationId xmlns:p14="http://schemas.microsoft.com/office/powerpoint/2010/main" val="1330072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6FFBE1-A88D-426D-3C10-029CDAA06AFF}"/>
              </a:ext>
            </a:extLst>
          </p:cNvPr>
          <p:cNvSpPr>
            <a:spLocks noGrp="1"/>
          </p:cNvSpPr>
          <p:nvPr>
            <p:ph type="title"/>
          </p:nvPr>
        </p:nvSpPr>
        <p:spPr/>
        <p:txBody>
          <a:bodyPr/>
          <a:lstStyle/>
          <a:p>
            <a:r>
              <a:rPr lang="it-IT" dirty="0" err="1"/>
              <a:t>Prototype</a:t>
            </a:r>
            <a:r>
              <a:rPr lang="it-IT" dirty="0"/>
              <a:t> 0 - </a:t>
            </a:r>
            <a:r>
              <a:rPr lang="it-IT" dirty="0" err="1"/>
              <a:t>mockups</a:t>
            </a:r>
            <a:endParaRPr lang="it-IT" dirty="0"/>
          </a:p>
        </p:txBody>
      </p:sp>
      <p:sp>
        <p:nvSpPr>
          <p:cNvPr id="3" name="Segnaposto contenuto 2">
            <a:extLst>
              <a:ext uri="{FF2B5EF4-FFF2-40B4-BE49-F238E27FC236}">
                <a16:creationId xmlns:a16="http://schemas.microsoft.com/office/drawing/2014/main" id="{9EC0BB4A-E5BC-031A-4D45-6203060991F2}"/>
              </a:ext>
            </a:extLst>
          </p:cNvPr>
          <p:cNvSpPr>
            <a:spLocks noGrp="1"/>
          </p:cNvSpPr>
          <p:nvPr>
            <p:ph idx="1"/>
          </p:nvPr>
        </p:nvSpPr>
        <p:spPr>
          <a:xfrm>
            <a:off x="1251678" y="1181948"/>
            <a:ext cx="10178322" cy="692569"/>
          </a:xfrm>
        </p:spPr>
        <p:txBody>
          <a:bodyPr>
            <a:normAutofit fontScale="92500" lnSpcReduction="10000"/>
          </a:bodyPr>
          <a:lstStyle/>
          <a:p>
            <a:pPr marL="0" indent="0">
              <a:buNone/>
            </a:pPr>
            <a:r>
              <a:rPr lang="it-IT" dirty="0"/>
              <a:t>For </a:t>
            </a:r>
            <a:r>
              <a:rPr lang="it-IT" dirty="0" err="1"/>
              <a:t>our</a:t>
            </a:r>
            <a:r>
              <a:rPr lang="it-IT" dirty="0"/>
              <a:t> first </a:t>
            </a:r>
            <a:r>
              <a:rPr lang="it-IT" dirty="0" err="1"/>
              <a:t>prototype</a:t>
            </a:r>
            <a:r>
              <a:rPr lang="it-IT" dirty="0"/>
              <a:t>, </a:t>
            </a:r>
            <a:r>
              <a:rPr lang="it-IT" dirty="0" err="1"/>
              <a:t>we</a:t>
            </a:r>
            <a:r>
              <a:rPr lang="it-IT" dirty="0"/>
              <a:t> </a:t>
            </a:r>
            <a:r>
              <a:rPr lang="it-IT" dirty="0" err="1"/>
              <a:t>realized</a:t>
            </a:r>
            <a:r>
              <a:rPr lang="it-IT" dirty="0"/>
              <a:t> some </a:t>
            </a:r>
            <a:r>
              <a:rPr lang="it-IT" dirty="0" err="1"/>
              <a:t>mockups</a:t>
            </a:r>
            <a:r>
              <a:rPr lang="it-IT" dirty="0"/>
              <a:t> of the </a:t>
            </a:r>
            <a:r>
              <a:rPr lang="it-IT" dirty="0" err="1"/>
              <a:t>different</a:t>
            </a:r>
            <a:r>
              <a:rPr lang="it-IT" dirty="0"/>
              <a:t> screens to be </a:t>
            </a:r>
            <a:r>
              <a:rPr lang="it-IT" dirty="0" err="1"/>
              <a:t>realized</a:t>
            </a:r>
            <a:r>
              <a:rPr lang="it-IT" dirty="0"/>
              <a:t> in the </a:t>
            </a:r>
            <a:r>
              <a:rPr lang="it-IT" dirty="0" err="1"/>
              <a:t>application</a:t>
            </a:r>
            <a:r>
              <a:rPr lang="it-IT" dirty="0"/>
              <a:t>. Here are some of </a:t>
            </a:r>
            <a:r>
              <a:rPr lang="it-IT" dirty="0" err="1"/>
              <a:t>them</a:t>
            </a:r>
            <a:r>
              <a:rPr lang="it-IT" dirty="0"/>
              <a:t>.</a:t>
            </a:r>
          </a:p>
        </p:txBody>
      </p:sp>
      <p:pic>
        <p:nvPicPr>
          <p:cNvPr id="5" name="Immagine 4">
            <a:extLst>
              <a:ext uri="{FF2B5EF4-FFF2-40B4-BE49-F238E27FC236}">
                <a16:creationId xmlns:a16="http://schemas.microsoft.com/office/drawing/2014/main" id="{3BBDEE16-86A1-630F-C086-1DA1474D07ED}"/>
              </a:ext>
            </a:extLst>
          </p:cNvPr>
          <p:cNvPicPr>
            <a:picLocks noChangeAspect="1"/>
          </p:cNvPicPr>
          <p:nvPr/>
        </p:nvPicPr>
        <p:blipFill>
          <a:blip r:embed="rId2"/>
          <a:stretch>
            <a:fillRect/>
          </a:stretch>
        </p:blipFill>
        <p:spPr>
          <a:xfrm>
            <a:off x="1344814" y="2065866"/>
            <a:ext cx="5062759" cy="4276255"/>
          </a:xfrm>
          <a:prstGeom prst="roundRect">
            <a:avLst>
              <a:gd name="adj" fmla="val 53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magine 6">
            <a:extLst>
              <a:ext uri="{FF2B5EF4-FFF2-40B4-BE49-F238E27FC236}">
                <a16:creationId xmlns:a16="http://schemas.microsoft.com/office/drawing/2014/main" id="{4636C32B-F808-64CF-3BD8-85539A1F75FB}"/>
              </a:ext>
            </a:extLst>
          </p:cNvPr>
          <p:cNvPicPr>
            <a:picLocks noChangeAspect="1"/>
          </p:cNvPicPr>
          <p:nvPr/>
        </p:nvPicPr>
        <p:blipFill>
          <a:blip r:embed="rId3"/>
          <a:stretch>
            <a:fillRect/>
          </a:stretch>
        </p:blipFill>
        <p:spPr>
          <a:xfrm>
            <a:off x="6752427" y="2065865"/>
            <a:ext cx="4562116" cy="4276255"/>
          </a:xfrm>
          <a:prstGeom prst="roundRect">
            <a:avLst>
              <a:gd name="adj" fmla="val 39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Segnaposto contenuto 2">
            <a:extLst>
              <a:ext uri="{FF2B5EF4-FFF2-40B4-BE49-F238E27FC236}">
                <a16:creationId xmlns:a16="http://schemas.microsoft.com/office/drawing/2014/main" id="{198394FA-56F5-84C0-7ADA-82000140E0CA}"/>
              </a:ext>
            </a:extLst>
          </p:cNvPr>
          <p:cNvSpPr txBox="1">
            <a:spLocks/>
          </p:cNvSpPr>
          <p:nvPr/>
        </p:nvSpPr>
        <p:spPr>
          <a:xfrm>
            <a:off x="5057998" y="1711108"/>
            <a:ext cx="1522002"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Dashboard</a:t>
            </a:r>
          </a:p>
        </p:txBody>
      </p:sp>
      <p:sp>
        <p:nvSpPr>
          <p:cNvPr id="9" name="Segnaposto contenuto 2">
            <a:extLst>
              <a:ext uri="{FF2B5EF4-FFF2-40B4-BE49-F238E27FC236}">
                <a16:creationId xmlns:a16="http://schemas.microsoft.com/office/drawing/2014/main" id="{288B3A34-962F-79CC-9F69-D16DF24C1156}"/>
              </a:ext>
            </a:extLst>
          </p:cNvPr>
          <p:cNvSpPr txBox="1">
            <a:spLocks/>
          </p:cNvSpPr>
          <p:nvPr/>
        </p:nvSpPr>
        <p:spPr>
          <a:xfrm>
            <a:off x="8839902" y="1711108"/>
            <a:ext cx="2561710"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Transactions</a:t>
            </a:r>
            <a:r>
              <a:rPr lang="it-IT" b="1" dirty="0"/>
              <a:t> screen</a:t>
            </a:r>
          </a:p>
        </p:txBody>
      </p:sp>
    </p:spTree>
    <p:extLst>
      <p:ext uri="{BB962C8B-B14F-4D97-AF65-F5344CB8AC3E}">
        <p14:creationId xmlns:p14="http://schemas.microsoft.com/office/powerpoint/2010/main" val="4114382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53E4BA-2477-0F0B-3CF0-E646A14823FB}"/>
              </a:ext>
            </a:extLst>
          </p:cNvPr>
          <p:cNvSpPr>
            <a:spLocks noGrp="1"/>
          </p:cNvSpPr>
          <p:nvPr>
            <p:ph type="title"/>
          </p:nvPr>
        </p:nvSpPr>
        <p:spPr>
          <a:xfrm>
            <a:off x="1251678" y="382385"/>
            <a:ext cx="10178322" cy="790569"/>
          </a:xfrm>
        </p:spPr>
        <p:txBody>
          <a:bodyPr>
            <a:normAutofit fontScale="90000"/>
          </a:bodyPr>
          <a:lstStyle/>
          <a:p>
            <a:r>
              <a:rPr lang="it-IT" dirty="0" err="1"/>
              <a:t>Prototype</a:t>
            </a:r>
            <a:r>
              <a:rPr lang="it-IT" dirty="0"/>
              <a:t> 0 - </a:t>
            </a:r>
            <a:r>
              <a:rPr lang="it-IT" dirty="0" err="1"/>
              <a:t>mockups</a:t>
            </a:r>
            <a:endParaRPr lang="it-IT" dirty="0"/>
          </a:p>
        </p:txBody>
      </p:sp>
      <p:pic>
        <p:nvPicPr>
          <p:cNvPr id="5" name="Immagine 4">
            <a:extLst>
              <a:ext uri="{FF2B5EF4-FFF2-40B4-BE49-F238E27FC236}">
                <a16:creationId xmlns:a16="http://schemas.microsoft.com/office/drawing/2014/main" id="{E8DA3D68-A117-2C10-E6F7-9E0433592203}"/>
              </a:ext>
            </a:extLst>
          </p:cNvPr>
          <p:cNvPicPr>
            <a:picLocks noChangeAspect="1"/>
          </p:cNvPicPr>
          <p:nvPr/>
        </p:nvPicPr>
        <p:blipFill>
          <a:blip r:embed="rId2"/>
          <a:stretch>
            <a:fillRect/>
          </a:stretch>
        </p:blipFill>
        <p:spPr>
          <a:xfrm>
            <a:off x="2285895" y="1977812"/>
            <a:ext cx="3110349" cy="4599547"/>
          </a:xfrm>
          <a:prstGeom prst="roundRect">
            <a:avLst>
              <a:gd name="adj" fmla="val 708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magine 6">
            <a:extLst>
              <a:ext uri="{FF2B5EF4-FFF2-40B4-BE49-F238E27FC236}">
                <a16:creationId xmlns:a16="http://schemas.microsoft.com/office/drawing/2014/main" id="{2A656CB3-4019-1FF9-0FD6-6C2E782F1678}"/>
              </a:ext>
            </a:extLst>
          </p:cNvPr>
          <p:cNvPicPr>
            <a:picLocks noChangeAspect="1"/>
          </p:cNvPicPr>
          <p:nvPr/>
        </p:nvPicPr>
        <p:blipFill>
          <a:blip r:embed="rId3"/>
          <a:stretch>
            <a:fillRect/>
          </a:stretch>
        </p:blipFill>
        <p:spPr>
          <a:xfrm>
            <a:off x="6096000" y="1977812"/>
            <a:ext cx="4932852" cy="4587238"/>
          </a:xfrm>
          <a:prstGeom prst="roundRect">
            <a:avLst>
              <a:gd name="adj" fmla="val 48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Segnaposto contenuto 2">
            <a:extLst>
              <a:ext uri="{FF2B5EF4-FFF2-40B4-BE49-F238E27FC236}">
                <a16:creationId xmlns:a16="http://schemas.microsoft.com/office/drawing/2014/main" id="{B442981A-38B6-882C-4E73-48890814E9C7}"/>
              </a:ext>
            </a:extLst>
          </p:cNvPr>
          <p:cNvSpPr txBox="1">
            <a:spLocks/>
          </p:cNvSpPr>
          <p:nvPr/>
        </p:nvSpPr>
        <p:spPr>
          <a:xfrm>
            <a:off x="2716619" y="1530773"/>
            <a:ext cx="2364408"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Objectives</a:t>
            </a:r>
            <a:r>
              <a:rPr lang="it-IT" b="1" dirty="0"/>
              <a:t> screen</a:t>
            </a:r>
          </a:p>
        </p:txBody>
      </p:sp>
      <p:sp>
        <p:nvSpPr>
          <p:cNvPr id="11" name="Segnaposto contenuto 2">
            <a:extLst>
              <a:ext uri="{FF2B5EF4-FFF2-40B4-BE49-F238E27FC236}">
                <a16:creationId xmlns:a16="http://schemas.microsoft.com/office/drawing/2014/main" id="{A89B86F7-494E-2598-B4A1-A94D95AD6E38}"/>
              </a:ext>
            </a:extLst>
          </p:cNvPr>
          <p:cNvSpPr txBox="1">
            <a:spLocks/>
          </p:cNvSpPr>
          <p:nvPr/>
        </p:nvSpPr>
        <p:spPr>
          <a:xfrm>
            <a:off x="6509603" y="1530773"/>
            <a:ext cx="4105645" cy="4470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err="1"/>
              <a:t>Objectives</a:t>
            </a:r>
            <a:r>
              <a:rPr lang="it-IT" b="1" dirty="0"/>
              <a:t> management screen</a:t>
            </a:r>
          </a:p>
        </p:txBody>
      </p:sp>
    </p:spTree>
    <p:extLst>
      <p:ext uri="{BB962C8B-B14F-4D97-AF65-F5344CB8AC3E}">
        <p14:creationId xmlns:p14="http://schemas.microsoft.com/office/powerpoint/2010/main" val="4232593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3D48E-B2D6-E309-6515-00BE232D508B}"/>
              </a:ext>
            </a:extLst>
          </p:cNvPr>
          <p:cNvSpPr>
            <a:spLocks noGrp="1"/>
          </p:cNvSpPr>
          <p:nvPr>
            <p:ph type="title"/>
          </p:nvPr>
        </p:nvSpPr>
        <p:spPr/>
        <p:txBody>
          <a:bodyPr/>
          <a:lstStyle/>
          <a:p>
            <a:r>
              <a:rPr lang="it-IT" dirty="0"/>
              <a:t>EXPERT EVALUATION - HEURISTIC EVALUATION</a:t>
            </a:r>
          </a:p>
        </p:txBody>
      </p:sp>
      <p:graphicFrame>
        <p:nvGraphicFramePr>
          <p:cNvPr id="4" name="Segnaposto contenuto 3">
            <a:extLst>
              <a:ext uri="{FF2B5EF4-FFF2-40B4-BE49-F238E27FC236}">
                <a16:creationId xmlns:a16="http://schemas.microsoft.com/office/drawing/2014/main" id="{6FE2A1CC-05CD-97D6-3846-4B511C685DB8}"/>
              </a:ext>
            </a:extLst>
          </p:cNvPr>
          <p:cNvGraphicFramePr>
            <a:graphicFrameLocks noGrp="1"/>
          </p:cNvGraphicFramePr>
          <p:nvPr>
            <p:ph idx="1"/>
            <p:extLst>
              <p:ext uri="{D42A27DB-BD31-4B8C-83A1-F6EECF244321}">
                <p14:modId xmlns:p14="http://schemas.microsoft.com/office/powerpoint/2010/main" val="3416636986"/>
              </p:ext>
            </p:extLst>
          </p:nvPr>
        </p:nvGraphicFramePr>
        <p:xfrm>
          <a:off x="1109891" y="2630055"/>
          <a:ext cx="10468305" cy="3845560"/>
        </p:xfrm>
        <a:graphic>
          <a:graphicData uri="http://schemas.openxmlformats.org/drawingml/2006/table">
            <a:tbl>
              <a:tblPr firstRow="1" bandRow="1">
                <a:tableStyleId>{5C22544A-7EE6-4342-B048-85BDC9FD1C3A}</a:tableStyleId>
              </a:tblPr>
              <a:tblGrid>
                <a:gridCol w="2617076">
                  <a:extLst>
                    <a:ext uri="{9D8B030D-6E8A-4147-A177-3AD203B41FA5}">
                      <a16:colId xmlns:a16="http://schemas.microsoft.com/office/drawing/2014/main" val="985273784"/>
                    </a:ext>
                  </a:extLst>
                </a:gridCol>
                <a:gridCol w="2617076">
                  <a:extLst>
                    <a:ext uri="{9D8B030D-6E8A-4147-A177-3AD203B41FA5}">
                      <a16:colId xmlns:a16="http://schemas.microsoft.com/office/drawing/2014/main" val="534938094"/>
                    </a:ext>
                  </a:extLst>
                </a:gridCol>
                <a:gridCol w="1697397">
                  <a:extLst>
                    <a:ext uri="{9D8B030D-6E8A-4147-A177-3AD203B41FA5}">
                      <a16:colId xmlns:a16="http://schemas.microsoft.com/office/drawing/2014/main" val="3662124243"/>
                    </a:ext>
                  </a:extLst>
                </a:gridCol>
                <a:gridCol w="3536756">
                  <a:extLst>
                    <a:ext uri="{9D8B030D-6E8A-4147-A177-3AD203B41FA5}">
                      <a16:colId xmlns:a16="http://schemas.microsoft.com/office/drawing/2014/main" val="1570700851"/>
                    </a:ext>
                  </a:extLst>
                </a:gridCol>
              </a:tblGrid>
              <a:tr h="370840">
                <a:tc>
                  <a:txBody>
                    <a:bodyPr/>
                    <a:lstStyle/>
                    <a:p>
                      <a:pPr algn="ctr"/>
                      <a:r>
                        <a:rPr lang="it-IT" dirty="0"/>
                        <a:t>Frame</a:t>
                      </a:r>
                    </a:p>
                  </a:txBody>
                  <a:tcPr/>
                </a:tc>
                <a:tc>
                  <a:txBody>
                    <a:bodyPr/>
                    <a:lstStyle/>
                    <a:p>
                      <a:pPr algn="ctr"/>
                      <a:r>
                        <a:rPr lang="it-IT" dirty="0" err="1"/>
                        <a:t>Heuristic</a:t>
                      </a:r>
                      <a:r>
                        <a:rPr lang="it-IT" dirty="0"/>
                        <a:t> </a:t>
                      </a:r>
                      <a:r>
                        <a:rPr lang="it-IT" dirty="0" err="1"/>
                        <a:t>violated</a:t>
                      </a:r>
                      <a:endParaRPr lang="it-IT" dirty="0"/>
                    </a:p>
                  </a:txBody>
                  <a:tcPr/>
                </a:tc>
                <a:tc>
                  <a:txBody>
                    <a:bodyPr/>
                    <a:lstStyle/>
                    <a:p>
                      <a:pPr algn="ctr"/>
                      <a:r>
                        <a:rPr lang="it-IT" dirty="0" err="1"/>
                        <a:t>Severity</a:t>
                      </a:r>
                      <a:endParaRPr lang="it-IT" dirty="0"/>
                    </a:p>
                  </a:txBody>
                  <a:tcPr/>
                </a:tc>
                <a:tc>
                  <a:txBody>
                    <a:bodyPr/>
                    <a:lstStyle/>
                    <a:p>
                      <a:pPr algn="ctr"/>
                      <a:r>
                        <a:rPr lang="it-IT" dirty="0" err="1"/>
                        <a:t>Description</a:t>
                      </a:r>
                      <a:r>
                        <a:rPr lang="it-IT" dirty="0"/>
                        <a:t> / </a:t>
                      </a:r>
                      <a:r>
                        <a:rPr lang="it-IT" dirty="0" err="1"/>
                        <a:t>Comment</a:t>
                      </a:r>
                      <a:endParaRPr lang="it-IT" dirty="0"/>
                    </a:p>
                  </a:txBody>
                  <a:tcPr/>
                </a:tc>
                <a:extLst>
                  <a:ext uri="{0D108BD9-81ED-4DB2-BD59-A6C34878D82A}">
                    <a16:rowId xmlns:a16="http://schemas.microsoft.com/office/drawing/2014/main" val="1763139258"/>
                  </a:ext>
                </a:extLst>
              </a:tr>
              <a:tr h="370840">
                <a:tc>
                  <a:txBody>
                    <a:bodyPr/>
                    <a:lstStyle/>
                    <a:p>
                      <a:pPr algn="ctr"/>
                      <a:r>
                        <a:rPr lang="it-IT" dirty="0" err="1"/>
                        <a:t>Transactions</a:t>
                      </a:r>
                      <a:endParaRPr lang="it-IT" dirty="0"/>
                    </a:p>
                  </a:txBody>
                  <a:tcPr anchor="ctr"/>
                </a:tc>
                <a:tc>
                  <a:txBody>
                    <a:bodyPr/>
                    <a:lstStyle/>
                    <a:p>
                      <a:pPr algn="ctr"/>
                      <a:r>
                        <a:rPr lang="it-IT" dirty="0"/>
                        <a:t>Match </a:t>
                      </a:r>
                      <a:r>
                        <a:rPr lang="it-IT" dirty="0" err="1"/>
                        <a:t>between</a:t>
                      </a:r>
                      <a:r>
                        <a:rPr lang="it-IT" dirty="0"/>
                        <a:t> system and </a:t>
                      </a:r>
                      <a:r>
                        <a:rPr lang="it-IT" dirty="0" err="1"/>
                        <a:t>real</a:t>
                      </a:r>
                      <a:r>
                        <a:rPr lang="it-IT" dirty="0"/>
                        <a:t> word</a:t>
                      </a:r>
                    </a:p>
                  </a:txBody>
                  <a:tcPr anchor="ctr"/>
                </a:tc>
                <a:tc>
                  <a:txBody>
                    <a:bodyPr/>
                    <a:lstStyle/>
                    <a:p>
                      <a:pPr algn="ctr"/>
                      <a:r>
                        <a:rPr lang="it-IT" dirty="0"/>
                        <a:t>4</a:t>
                      </a:r>
                    </a:p>
                  </a:txBody>
                  <a:tcPr anchor="ctr"/>
                </a:tc>
                <a:tc>
                  <a:txBody>
                    <a:bodyPr/>
                    <a:lstStyle/>
                    <a:p>
                      <a:pPr algn="ctr"/>
                      <a:r>
                        <a:rPr lang="en-US" dirty="0"/>
                        <a:t>Days with transactions lack clear visual cues, such as dots or highlights. Users must click randomly to find transactions, which does not meet real-world expectations of calendar design. </a:t>
                      </a:r>
                      <a:endParaRPr lang="it-IT" dirty="0"/>
                    </a:p>
                  </a:txBody>
                  <a:tcPr anchor="ctr"/>
                </a:tc>
                <a:extLst>
                  <a:ext uri="{0D108BD9-81ED-4DB2-BD59-A6C34878D82A}">
                    <a16:rowId xmlns:a16="http://schemas.microsoft.com/office/drawing/2014/main" val="1439402128"/>
                  </a:ext>
                </a:extLst>
              </a:tr>
              <a:tr h="370840">
                <a:tc>
                  <a:txBody>
                    <a:bodyPr/>
                    <a:lstStyle/>
                    <a:p>
                      <a:pPr algn="ctr"/>
                      <a:r>
                        <a:rPr lang="it-IT" dirty="0" err="1"/>
                        <a:t>Categories</a:t>
                      </a:r>
                      <a:endParaRPr lang="it-IT" dirty="0"/>
                    </a:p>
                  </a:txBody>
                  <a:tcPr anchor="ctr"/>
                </a:tc>
                <a:tc>
                  <a:txBody>
                    <a:bodyPr/>
                    <a:lstStyle/>
                    <a:p>
                      <a:pPr algn="ctr"/>
                      <a:r>
                        <a:rPr lang="it-IT" dirty="0"/>
                        <a:t>User Control and Freedom</a:t>
                      </a:r>
                    </a:p>
                  </a:txBody>
                  <a:tcPr anchor="ctr"/>
                </a:tc>
                <a:tc>
                  <a:txBody>
                    <a:bodyPr/>
                    <a:lstStyle/>
                    <a:p>
                      <a:pPr algn="ctr"/>
                      <a:r>
                        <a:rPr lang="it-IT" dirty="0"/>
                        <a:t>4</a:t>
                      </a:r>
                    </a:p>
                  </a:txBody>
                  <a:tcPr anchor="ctr"/>
                </a:tc>
                <a:tc>
                  <a:txBody>
                    <a:bodyPr/>
                    <a:lstStyle/>
                    <a:p>
                      <a:pPr algn="ctr"/>
                      <a:r>
                        <a:rPr lang="en-US" dirty="0"/>
                        <a:t>No visible options to edit or delete existing categories. Users cannot modify incorrect category names or remove unused categories, which severely limits their control over the financial organization system.</a:t>
                      </a:r>
                      <a:endParaRPr lang="it-IT" dirty="0"/>
                    </a:p>
                  </a:txBody>
                  <a:tcPr anchor="ctr"/>
                </a:tc>
                <a:extLst>
                  <a:ext uri="{0D108BD9-81ED-4DB2-BD59-A6C34878D82A}">
                    <a16:rowId xmlns:a16="http://schemas.microsoft.com/office/drawing/2014/main" val="1337216366"/>
                  </a:ext>
                </a:extLst>
              </a:tr>
            </a:tbl>
          </a:graphicData>
        </a:graphic>
      </p:graphicFrame>
      <p:sp>
        <p:nvSpPr>
          <p:cNvPr id="5" name="Segnaposto contenuto 2">
            <a:extLst>
              <a:ext uri="{FF2B5EF4-FFF2-40B4-BE49-F238E27FC236}">
                <a16:creationId xmlns:a16="http://schemas.microsoft.com/office/drawing/2014/main" id="{CB5F7237-1365-4466-9E9D-550163A37917}"/>
              </a:ext>
            </a:extLst>
          </p:cNvPr>
          <p:cNvSpPr txBox="1">
            <a:spLocks/>
          </p:cNvSpPr>
          <p:nvPr/>
        </p:nvSpPr>
        <p:spPr>
          <a:xfrm>
            <a:off x="1251678" y="1806263"/>
            <a:ext cx="10178322" cy="67838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dirty="0" err="1"/>
              <a:t>We</a:t>
            </a:r>
            <a:r>
              <a:rPr lang="it-IT" dirty="0"/>
              <a:t> </a:t>
            </a:r>
            <a:r>
              <a:rPr lang="it-IT" dirty="0" err="1"/>
              <a:t>asked</a:t>
            </a:r>
            <a:r>
              <a:rPr lang="it-IT" dirty="0"/>
              <a:t> an </a:t>
            </a:r>
            <a:r>
              <a:rPr lang="it-IT" dirty="0" err="1"/>
              <a:t>expert</a:t>
            </a:r>
            <a:r>
              <a:rPr lang="it-IT" dirty="0"/>
              <a:t> to </a:t>
            </a:r>
            <a:r>
              <a:rPr lang="it-IT" dirty="0" err="1"/>
              <a:t>conduct</a:t>
            </a:r>
            <a:r>
              <a:rPr lang="it-IT" dirty="0"/>
              <a:t> </a:t>
            </a:r>
            <a:r>
              <a:rPr lang="it-IT" dirty="0" err="1"/>
              <a:t>heuristic</a:t>
            </a:r>
            <a:r>
              <a:rPr lang="it-IT" dirty="0"/>
              <a:t> </a:t>
            </a:r>
            <a:r>
              <a:rPr lang="it-IT" dirty="0" err="1"/>
              <a:t>evaluation</a:t>
            </a:r>
            <a:r>
              <a:rPr lang="it-IT" dirty="0"/>
              <a:t> on </a:t>
            </a:r>
            <a:r>
              <a:rPr lang="it-IT" dirty="0" err="1"/>
              <a:t>our</a:t>
            </a:r>
            <a:r>
              <a:rPr lang="it-IT" dirty="0"/>
              <a:t> </a:t>
            </a:r>
            <a:r>
              <a:rPr lang="it-IT" dirty="0" err="1"/>
              <a:t>prototype</a:t>
            </a:r>
            <a:r>
              <a:rPr lang="it-IT" dirty="0"/>
              <a:t> 0. Here are some of the more severe </a:t>
            </a:r>
            <a:r>
              <a:rPr lang="it-IT" dirty="0" err="1"/>
              <a:t>issues</a:t>
            </a:r>
            <a:r>
              <a:rPr lang="it-IT" dirty="0"/>
              <a:t> </a:t>
            </a:r>
            <a:r>
              <a:rPr lang="it-IT" dirty="0" err="1"/>
              <a:t>surfaced</a:t>
            </a:r>
            <a:r>
              <a:rPr lang="it-IT" dirty="0"/>
              <a:t> from the </a:t>
            </a:r>
            <a:r>
              <a:rPr lang="it-IT" dirty="0" err="1"/>
              <a:t>results</a:t>
            </a:r>
            <a:r>
              <a:rPr lang="it-IT" dirty="0"/>
              <a:t>.</a:t>
            </a:r>
          </a:p>
        </p:txBody>
      </p:sp>
    </p:spTree>
    <p:extLst>
      <p:ext uri="{BB962C8B-B14F-4D97-AF65-F5344CB8AC3E}">
        <p14:creationId xmlns:p14="http://schemas.microsoft.com/office/powerpoint/2010/main" val="21476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B17E0A-D042-7A6D-FA58-9C84196711B6}"/>
              </a:ext>
            </a:extLst>
          </p:cNvPr>
          <p:cNvSpPr>
            <a:spLocks noGrp="1"/>
          </p:cNvSpPr>
          <p:nvPr>
            <p:ph type="title"/>
          </p:nvPr>
        </p:nvSpPr>
        <p:spPr/>
        <p:txBody>
          <a:bodyPr/>
          <a:lstStyle/>
          <a:p>
            <a:r>
              <a:rPr lang="it-IT" dirty="0" err="1"/>
              <a:t>Introduction</a:t>
            </a:r>
            <a:endParaRPr lang="it-IT" dirty="0"/>
          </a:p>
        </p:txBody>
      </p:sp>
      <p:sp>
        <p:nvSpPr>
          <p:cNvPr id="3" name="Segnaposto contenuto 2">
            <a:extLst>
              <a:ext uri="{FF2B5EF4-FFF2-40B4-BE49-F238E27FC236}">
                <a16:creationId xmlns:a16="http://schemas.microsoft.com/office/drawing/2014/main" id="{00D96EDE-FCC3-E2A5-B00B-5E0B6A021167}"/>
              </a:ext>
            </a:extLst>
          </p:cNvPr>
          <p:cNvSpPr>
            <a:spLocks noGrp="1"/>
          </p:cNvSpPr>
          <p:nvPr>
            <p:ph idx="1"/>
          </p:nvPr>
        </p:nvSpPr>
        <p:spPr>
          <a:xfrm>
            <a:off x="1308828" y="2298701"/>
            <a:ext cx="10178322" cy="3593591"/>
          </a:xfrm>
        </p:spPr>
        <p:txBody>
          <a:bodyPr/>
          <a:lstStyle/>
          <a:p>
            <a:pPr marL="0" indent="0">
              <a:buNone/>
            </a:pPr>
            <a:r>
              <a:rPr lang="en-US" dirty="0" err="1"/>
              <a:t>Budgify</a:t>
            </a:r>
            <a:r>
              <a:rPr lang="en-US" dirty="0"/>
              <a:t> is your all-in-one personal finance companion designed to make managing money both effective and engaging. </a:t>
            </a:r>
          </a:p>
          <a:p>
            <a:pPr marL="0" indent="0">
              <a:buNone/>
            </a:pPr>
            <a:endParaRPr lang="en-US" dirty="0"/>
          </a:p>
          <a:p>
            <a:pPr marL="0" indent="0">
              <a:buNone/>
            </a:pPr>
            <a:r>
              <a:rPr lang="en-US" dirty="0"/>
              <a:t>With </a:t>
            </a:r>
            <a:r>
              <a:rPr lang="en-US" dirty="0" err="1"/>
              <a:t>Budgify</a:t>
            </a:r>
            <a:r>
              <a:rPr lang="en-US" dirty="0"/>
              <a:t>, you can effortlessly track expenses by recording every transaction, set financial goals to stay motivated, and manage loans with ease.</a:t>
            </a:r>
          </a:p>
          <a:p>
            <a:pPr marL="0" indent="0">
              <a:buNone/>
            </a:pPr>
            <a:endParaRPr lang="en-US" dirty="0"/>
          </a:p>
          <a:p>
            <a:pPr marL="0" indent="0">
              <a:buNone/>
            </a:pPr>
            <a:r>
              <a:rPr lang="en-US" dirty="0"/>
              <a:t>What sets </a:t>
            </a:r>
            <a:r>
              <a:rPr lang="en-US" dirty="0" err="1"/>
              <a:t>Budgify</a:t>
            </a:r>
            <a:r>
              <a:rPr lang="en-US" dirty="0"/>
              <a:t> apart is its leveling system that turns budgeting into a rewarding experience. You can earn points by completing tasks to earn rewards as you use the app.</a:t>
            </a:r>
            <a:endParaRPr lang="it-IT" dirty="0"/>
          </a:p>
        </p:txBody>
      </p:sp>
    </p:spTree>
    <p:extLst>
      <p:ext uri="{BB962C8B-B14F-4D97-AF65-F5344CB8AC3E}">
        <p14:creationId xmlns:p14="http://schemas.microsoft.com/office/powerpoint/2010/main" val="1160254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AB5BAE-4EA8-8491-682C-66C88A00E1C0}"/>
              </a:ext>
            </a:extLst>
          </p:cNvPr>
          <p:cNvSpPr>
            <a:spLocks noGrp="1"/>
          </p:cNvSpPr>
          <p:nvPr>
            <p:ph type="title"/>
          </p:nvPr>
        </p:nvSpPr>
        <p:spPr/>
        <p:txBody>
          <a:bodyPr/>
          <a:lstStyle/>
          <a:p>
            <a:r>
              <a:rPr lang="it-IT" dirty="0"/>
              <a:t>EXPERT EVALUATION - HEURISTIC EVALUATION</a:t>
            </a:r>
          </a:p>
        </p:txBody>
      </p:sp>
      <p:graphicFrame>
        <p:nvGraphicFramePr>
          <p:cNvPr id="4" name="Segnaposto contenuto 3">
            <a:extLst>
              <a:ext uri="{FF2B5EF4-FFF2-40B4-BE49-F238E27FC236}">
                <a16:creationId xmlns:a16="http://schemas.microsoft.com/office/drawing/2014/main" id="{705F7997-0AC6-2FDC-83BC-9689301C9871}"/>
              </a:ext>
            </a:extLst>
          </p:cNvPr>
          <p:cNvGraphicFramePr>
            <a:graphicFrameLocks/>
          </p:cNvGraphicFramePr>
          <p:nvPr>
            <p:extLst>
              <p:ext uri="{D42A27DB-BD31-4B8C-83A1-F6EECF244321}">
                <p14:modId xmlns:p14="http://schemas.microsoft.com/office/powerpoint/2010/main" val="3317866362"/>
              </p:ext>
            </p:extLst>
          </p:nvPr>
        </p:nvGraphicFramePr>
        <p:xfrm>
          <a:off x="1109891" y="2630055"/>
          <a:ext cx="10468305" cy="2748280"/>
        </p:xfrm>
        <a:graphic>
          <a:graphicData uri="http://schemas.openxmlformats.org/drawingml/2006/table">
            <a:tbl>
              <a:tblPr firstRow="1" bandRow="1">
                <a:tableStyleId>{5C22544A-7EE6-4342-B048-85BDC9FD1C3A}</a:tableStyleId>
              </a:tblPr>
              <a:tblGrid>
                <a:gridCol w="2617076">
                  <a:extLst>
                    <a:ext uri="{9D8B030D-6E8A-4147-A177-3AD203B41FA5}">
                      <a16:colId xmlns:a16="http://schemas.microsoft.com/office/drawing/2014/main" val="985273784"/>
                    </a:ext>
                  </a:extLst>
                </a:gridCol>
                <a:gridCol w="2617076">
                  <a:extLst>
                    <a:ext uri="{9D8B030D-6E8A-4147-A177-3AD203B41FA5}">
                      <a16:colId xmlns:a16="http://schemas.microsoft.com/office/drawing/2014/main" val="534938094"/>
                    </a:ext>
                  </a:extLst>
                </a:gridCol>
                <a:gridCol w="1697397">
                  <a:extLst>
                    <a:ext uri="{9D8B030D-6E8A-4147-A177-3AD203B41FA5}">
                      <a16:colId xmlns:a16="http://schemas.microsoft.com/office/drawing/2014/main" val="3662124243"/>
                    </a:ext>
                  </a:extLst>
                </a:gridCol>
                <a:gridCol w="3536756">
                  <a:extLst>
                    <a:ext uri="{9D8B030D-6E8A-4147-A177-3AD203B41FA5}">
                      <a16:colId xmlns:a16="http://schemas.microsoft.com/office/drawing/2014/main" val="1570700851"/>
                    </a:ext>
                  </a:extLst>
                </a:gridCol>
              </a:tblGrid>
              <a:tr h="370840">
                <a:tc>
                  <a:txBody>
                    <a:bodyPr/>
                    <a:lstStyle/>
                    <a:p>
                      <a:pPr algn="ctr"/>
                      <a:r>
                        <a:rPr lang="it-IT" dirty="0"/>
                        <a:t>Frame</a:t>
                      </a:r>
                    </a:p>
                  </a:txBody>
                  <a:tcPr/>
                </a:tc>
                <a:tc>
                  <a:txBody>
                    <a:bodyPr/>
                    <a:lstStyle/>
                    <a:p>
                      <a:pPr algn="ctr"/>
                      <a:r>
                        <a:rPr lang="it-IT" dirty="0" err="1"/>
                        <a:t>Heuristic</a:t>
                      </a:r>
                      <a:r>
                        <a:rPr lang="it-IT" dirty="0"/>
                        <a:t> </a:t>
                      </a:r>
                      <a:r>
                        <a:rPr lang="it-IT" dirty="0" err="1"/>
                        <a:t>violated</a:t>
                      </a:r>
                      <a:endParaRPr lang="it-IT" dirty="0"/>
                    </a:p>
                  </a:txBody>
                  <a:tcPr/>
                </a:tc>
                <a:tc>
                  <a:txBody>
                    <a:bodyPr/>
                    <a:lstStyle/>
                    <a:p>
                      <a:pPr algn="ctr"/>
                      <a:r>
                        <a:rPr lang="it-IT" dirty="0" err="1"/>
                        <a:t>Severity</a:t>
                      </a:r>
                      <a:endParaRPr lang="it-IT" dirty="0"/>
                    </a:p>
                  </a:txBody>
                  <a:tcPr/>
                </a:tc>
                <a:tc>
                  <a:txBody>
                    <a:bodyPr/>
                    <a:lstStyle/>
                    <a:p>
                      <a:pPr algn="ctr"/>
                      <a:r>
                        <a:rPr lang="it-IT" dirty="0" err="1"/>
                        <a:t>Description</a:t>
                      </a:r>
                      <a:r>
                        <a:rPr lang="it-IT" dirty="0"/>
                        <a:t> / </a:t>
                      </a:r>
                      <a:r>
                        <a:rPr lang="it-IT" dirty="0" err="1"/>
                        <a:t>Comment</a:t>
                      </a:r>
                      <a:endParaRPr lang="it-IT" dirty="0"/>
                    </a:p>
                  </a:txBody>
                  <a:tcPr/>
                </a:tc>
                <a:extLst>
                  <a:ext uri="{0D108BD9-81ED-4DB2-BD59-A6C34878D82A}">
                    <a16:rowId xmlns:a16="http://schemas.microsoft.com/office/drawing/2014/main" val="1763139258"/>
                  </a:ext>
                </a:extLst>
              </a:tr>
              <a:tr h="370840">
                <a:tc>
                  <a:txBody>
                    <a:bodyPr/>
                    <a:lstStyle/>
                    <a:p>
                      <a:pPr algn="ctr"/>
                      <a:r>
                        <a:rPr lang="it-IT" dirty="0" err="1"/>
                        <a:t>Transactions</a:t>
                      </a:r>
                      <a:endParaRPr lang="it-IT" dirty="0"/>
                    </a:p>
                  </a:txBody>
                  <a:tcPr anchor="ctr"/>
                </a:tc>
                <a:tc>
                  <a:txBody>
                    <a:bodyPr/>
                    <a:lstStyle/>
                    <a:p>
                      <a:pPr algn="ctr"/>
                      <a:r>
                        <a:rPr lang="en-US" dirty="0"/>
                        <a:t>Help Users Recognize, Diagnose, and Recover from Errors</a:t>
                      </a:r>
                      <a:endParaRPr lang="it-IT" dirty="0"/>
                    </a:p>
                  </a:txBody>
                  <a:tcPr anchor="ctr"/>
                </a:tc>
                <a:tc>
                  <a:txBody>
                    <a:bodyPr/>
                    <a:lstStyle/>
                    <a:p>
                      <a:pPr algn="ctr"/>
                      <a:r>
                        <a:rPr lang="it-IT" dirty="0"/>
                        <a:t>3</a:t>
                      </a:r>
                    </a:p>
                  </a:txBody>
                  <a:tcPr anchor="ctr"/>
                </a:tc>
                <a:tc>
                  <a:txBody>
                    <a:bodyPr/>
                    <a:lstStyle/>
                    <a:p>
                      <a:pPr algn="ctr"/>
                      <a:r>
                        <a:rPr lang="en-US" dirty="0"/>
                        <a:t>Selecting a date with no transactions must show an empty list with a feedback (e.g., "No transactions on this day"). Otherwise, users may assume a technical error. </a:t>
                      </a:r>
                      <a:endParaRPr lang="it-IT" dirty="0"/>
                    </a:p>
                  </a:txBody>
                  <a:tcPr anchor="ctr"/>
                </a:tc>
                <a:extLst>
                  <a:ext uri="{0D108BD9-81ED-4DB2-BD59-A6C34878D82A}">
                    <a16:rowId xmlns:a16="http://schemas.microsoft.com/office/drawing/2014/main" val="1439402128"/>
                  </a:ext>
                </a:extLst>
              </a:tr>
              <a:tr h="370840">
                <a:tc>
                  <a:txBody>
                    <a:bodyPr/>
                    <a:lstStyle/>
                    <a:p>
                      <a:pPr algn="ctr"/>
                      <a:r>
                        <a:rPr lang="it-IT" dirty="0" err="1"/>
                        <a:t>All</a:t>
                      </a:r>
                      <a:r>
                        <a:rPr lang="it-IT" dirty="0"/>
                        <a:t> </a:t>
                      </a:r>
                      <a:r>
                        <a:rPr lang="it-IT" dirty="0" err="1"/>
                        <a:t>Interfaces</a:t>
                      </a:r>
                      <a:r>
                        <a:rPr lang="it-IT" dirty="0"/>
                        <a:t> </a:t>
                      </a:r>
                    </a:p>
                  </a:txBody>
                  <a:tcPr anchor="ctr"/>
                </a:tc>
                <a:tc>
                  <a:txBody>
                    <a:bodyPr/>
                    <a:lstStyle/>
                    <a:p>
                      <a:pPr algn="ctr"/>
                      <a:r>
                        <a:rPr lang="it-IT" dirty="0"/>
                        <a:t>Help &amp; </a:t>
                      </a:r>
                      <a:r>
                        <a:rPr lang="it-IT" dirty="0" err="1"/>
                        <a:t>Documentation</a:t>
                      </a:r>
                      <a:endParaRPr lang="it-IT" dirty="0"/>
                    </a:p>
                  </a:txBody>
                  <a:tcPr anchor="ctr"/>
                </a:tc>
                <a:tc>
                  <a:txBody>
                    <a:bodyPr/>
                    <a:lstStyle/>
                    <a:p>
                      <a:pPr algn="ctr"/>
                      <a:r>
                        <a:rPr lang="it-IT" dirty="0"/>
                        <a:t>3</a:t>
                      </a:r>
                    </a:p>
                  </a:txBody>
                  <a:tcPr anchor="ctr"/>
                </a:tc>
                <a:tc>
                  <a:txBody>
                    <a:bodyPr/>
                    <a:lstStyle/>
                    <a:p>
                      <a:pPr algn="ctr"/>
                      <a:r>
                        <a:rPr lang="en-US" dirty="0"/>
                        <a:t>There is a lack of contextual help and onboarding for first-time users. </a:t>
                      </a:r>
                      <a:endParaRPr lang="it-IT" dirty="0"/>
                    </a:p>
                  </a:txBody>
                  <a:tcPr anchor="ctr"/>
                </a:tc>
                <a:extLst>
                  <a:ext uri="{0D108BD9-81ED-4DB2-BD59-A6C34878D82A}">
                    <a16:rowId xmlns:a16="http://schemas.microsoft.com/office/drawing/2014/main" val="1337216366"/>
                  </a:ext>
                </a:extLst>
              </a:tr>
            </a:tbl>
          </a:graphicData>
        </a:graphic>
      </p:graphicFrame>
    </p:spTree>
    <p:extLst>
      <p:ext uri="{BB962C8B-B14F-4D97-AF65-F5344CB8AC3E}">
        <p14:creationId xmlns:p14="http://schemas.microsoft.com/office/powerpoint/2010/main" val="871321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22CD8-755A-1382-232C-5983507017A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EB68A947-0176-9CB6-6CFD-EF5DF8ACA7C1}"/>
              </a:ext>
            </a:extLst>
          </p:cNvPr>
          <p:cNvPicPr>
            <a:picLocks noChangeAspect="1"/>
          </p:cNvPicPr>
          <p:nvPr/>
        </p:nvPicPr>
        <p:blipFill>
          <a:blip r:embed="rId2"/>
          <a:stretch>
            <a:fillRect/>
          </a:stretch>
        </p:blipFill>
        <p:spPr>
          <a:xfrm>
            <a:off x="5317605" y="1122876"/>
            <a:ext cx="2461224" cy="5506989"/>
          </a:xfrm>
          <a:prstGeom prst="roundRect">
            <a:avLst>
              <a:gd name="adj" fmla="val 41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magine 3">
            <a:extLst>
              <a:ext uri="{FF2B5EF4-FFF2-40B4-BE49-F238E27FC236}">
                <a16:creationId xmlns:a16="http://schemas.microsoft.com/office/drawing/2014/main" id="{364BBE4C-EEF3-5D7D-4241-1B6604A0B7ED}"/>
              </a:ext>
            </a:extLst>
          </p:cNvPr>
          <p:cNvPicPr>
            <a:picLocks noChangeAspect="1"/>
          </p:cNvPicPr>
          <p:nvPr/>
        </p:nvPicPr>
        <p:blipFill>
          <a:blip r:embed="rId3"/>
          <a:stretch>
            <a:fillRect/>
          </a:stretch>
        </p:blipFill>
        <p:spPr>
          <a:xfrm>
            <a:off x="8023184" y="1146852"/>
            <a:ext cx="2461224" cy="5483013"/>
          </a:xfrm>
          <a:prstGeom prst="roundRect">
            <a:avLst>
              <a:gd name="adj" fmla="val 335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olo 1">
            <a:extLst>
              <a:ext uri="{FF2B5EF4-FFF2-40B4-BE49-F238E27FC236}">
                <a16:creationId xmlns:a16="http://schemas.microsoft.com/office/drawing/2014/main" id="{0483ED0A-C2F4-0DED-4240-0138F26506E8}"/>
              </a:ext>
            </a:extLst>
          </p:cNvPr>
          <p:cNvSpPr>
            <a:spLocks noGrp="1"/>
          </p:cNvSpPr>
          <p:nvPr>
            <p:ph type="title"/>
          </p:nvPr>
        </p:nvSpPr>
        <p:spPr/>
        <p:txBody>
          <a:bodyPr/>
          <a:lstStyle/>
          <a:p>
            <a:r>
              <a:rPr lang="it-IT" dirty="0"/>
              <a:t>EXPERT EVALUATION - HEURISTIC EVALUATION</a:t>
            </a:r>
          </a:p>
        </p:txBody>
      </p:sp>
      <p:sp>
        <p:nvSpPr>
          <p:cNvPr id="5" name="Segnaposto contenuto 2">
            <a:extLst>
              <a:ext uri="{FF2B5EF4-FFF2-40B4-BE49-F238E27FC236}">
                <a16:creationId xmlns:a16="http://schemas.microsoft.com/office/drawing/2014/main" id="{3F8C33BC-831C-8256-8E92-452A133B9592}"/>
              </a:ext>
            </a:extLst>
          </p:cNvPr>
          <p:cNvSpPr txBox="1">
            <a:spLocks/>
          </p:cNvSpPr>
          <p:nvPr/>
        </p:nvSpPr>
        <p:spPr>
          <a:xfrm>
            <a:off x="1296055" y="1874517"/>
            <a:ext cx="3660624" cy="22623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dirty="0" err="1"/>
              <a:t>All</a:t>
            </a:r>
            <a:r>
              <a:rPr lang="it-IT" dirty="0"/>
              <a:t> the </a:t>
            </a:r>
            <a:r>
              <a:rPr lang="it-IT" dirty="0" err="1"/>
              <a:t>issues</a:t>
            </a:r>
            <a:r>
              <a:rPr lang="it-IT" dirty="0"/>
              <a:t> </a:t>
            </a:r>
            <a:r>
              <a:rPr lang="it-IT" dirty="0" err="1"/>
              <a:t>were</a:t>
            </a:r>
            <a:r>
              <a:rPr lang="it-IT" dirty="0"/>
              <a:t> </a:t>
            </a:r>
            <a:r>
              <a:rPr lang="it-IT" dirty="0" err="1"/>
              <a:t>promptly</a:t>
            </a:r>
            <a:r>
              <a:rPr lang="it-IT" dirty="0"/>
              <a:t> </a:t>
            </a:r>
            <a:r>
              <a:rPr lang="it-IT" dirty="0" err="1"/>
              <a:t>fixed</a:t>
            </a:r>
            <a:r>
              <a:rPr lang="it-IT" dirty="0"/>
              <a:t>. Here are the </a:t>
            </a:r>
            <a:r>
              <a:rPr lang="it-IT" dirty="0" err="1"/>
              <a:t>final</a:t>
            </a:r>
            <a:r>
              <a:rPr lang="it-IT" dirty="0"/>
              <a:t> screens </a:t>
            </a:r>
            <a:r>
              <a:rPr lang="it-IT" dirty="0" err="1"/>
              <a:t>related</a:t>
            </a:r>
            <a:r>
              <a:rPr lang="it-IT" dirty="0"/>
              <a:t> to the </a:t>
            </a:r>
            <a:r>
              <a:rPr lang="it-IT" dirty="0" err="1"/>
              <a:t>previously</a:t>
            </a:r>
            <a:r>
              <a:rPr lang="it-IT" dirty="0"/>
              <a:t> </a:t>
            </a:r>
            <a:r>
              <a:rPr lang="it-IT" dirty="0" err="1"/>
              <a:t>shown</a:t>
            </a:r>
            <a:r>
              <a:rPr lang="it-IT" dirty="0"/>
              <a:t> </a:t>
            </a:r>
            <a:r>
              <a:rPr lang="it-IT" dirty="0" err="1"/>
              <a:t>issues</a:t>
            </a:r>
            <a:r>
              <a:rPr lang="it-IT" dirty="0"/>
              <a:t>, with the </a:t>
            </a:r>
            <a:r>
              <a:rPr lang="it-IT" dirty="0" err="1"/>
              <a:t>implemented</a:t>
            </a:r>
            <a:r>
              <a:rPr lang="it-IT" dirty="0"/>
              <a:t> </a:t>
            </a:r>
            <a:r>
              <a:rPr lang="it-IT" dirty="0" err="1"/>
              <a:t>fixes</a:t>
            </a:r>
            <a:r>
              <a:rPr lang="it-IT" dirty="0"/>
              <a:t>. In </a:t>
            </a:r>
            <a:r>
              <a:rPr lang="it-IT" dirty="0" err="1"/>
              <a:t>particular</a:t>
            </a:r>
            <a:r>
              <a:rPr lang="it-IT" dirty="0"/>
              <a:t>:</a:t>
            </a:r>
          </a:p>
        </p:txBody>
      </p:sp>
      <p:sp>
        <p:nvSpPr>
          <p:cNvPr id="14" name="Ovale 13">
            <a:extLst>
              <a:ext uri="{FF2B5EF4-FFF2-40B4-BE49-F238E27FC236}">
                <a16:creationId xmlns:a16="http://schemas.microsoft.com/office/drawing/2014/main" id="{6CF0D40B-B190-D641-5A82-78549F457211}"/>
              </a:ext>
            </a:extLst>
          </p:cNvPr>
          <p:cNvSpPr/>
          <p:nvPr/>
        </p:nvSpPr>
        <p:spPr>
          <a:xfrm>
            <a:off x="5706391" y="3152923"/>
            <a:ext cx="1075873" cy="552154"/>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Segnaposto contenuto 2">
            <a:extLst>
              <a:ext uri="{FF2B5EF4-FFF2-40B4-BE49-F238E27FC236}">
                <a16:creationId xmlns:a16="http://schemas.microsoft.com/office/drawing/2014/main" id="{C1C46D12-1962-C3F6-016E-1659B32F4743}"/>
              </a:ext>
            </a:extLst>
          </p:cNvPr>
          <p:cNvSpPr txBox="1">
            <a:spLocks/>
          </p:cNvSpPr>
          <p:nvPr/>
        </p:nvSpPr>
        <p:spPr>
          <a:xfrm>
            <a:off x="1251678" y="3852306"/>
            <a:ext cx="3541039" cy="226235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it-IT" dirty="0"/>
              <a:t>The </a:t>
            </a:r>
            <a:r>
              <a:rPr lang="it-IT" dirty="0" err="1"/>
              <a:t>transcations</a:t>
            </a:r>
            <a:r>
              <a:rPr lang="it-IT" dirty="0"/>
              <a:t> screen </a:t>
            </a:r>
            <a:r>
              <a:rPr lang="it-IT" dirty="0" err="1"/>
              <a:t>now</a:t>
            </a:r>
            <a:r>
              <a:rPr lang="it-IT" dirty="0"/>
              <a:t> features an </a:t>
            </a:r>
            <a:r>
              <a:rPr lang="it-IT" dirty="0" err="1"/>
              <a:t>indication</a:t>
            </a:r>
            <a:r>
              <a:rPr lang="it-IT" dirty="0"/>
              <a:t> on the days </a:t>
            </a:r>
            <a:r>
              <a:rPr lang="it-IT" dirty="0" err="1"/>
              <a:t>that</a:t>
            </a:r>
            <a:r>
              <a:rPr lang="it-IT" dirty="0"/>
              <a:t> </a:t>
            </a:r>
            <a:r>
              <a:rPr lang="it-IT" dirty="0" err="1"/>
              <a:t>contain</a:t>
            </a:r>
            <a:r>
              <a:rPr lang="it-IT" dirty="0"/>
              <a:t> </a:t>
            </a:r>
            <a:r>
              <a:rPr lang="it-IT" dirty="0" err="1"/>
              <a:t>transactions</a:t>
            </a:r>
            <a:endParaRPr lang="it-IT" dirty="0"/>
          </a:p>
          <a:p>
            <a:r>
              <a:rPr lang="it-IT" dirty="0" err="1"/>
              <a:t>Categories</a:t>
            </a:r>
            <a:r>
              <a:rPr lang="it-IT" dirty="0"/>
              <a:t> can be </a:t>
            </a:r>
            <a:r>
              <a:rPr lang="it-IT" dirty="0" err="1"/>
              <a:t>edited</a:t>
            </a:r>
            <a:r>
              <a:rPr lang="it-IT" dirty="0"/>
              <a:t> an </a:t>
            </a:r>
            <a:r>
              <a:rPr lang="it-IT" dirty="0" err="1"/>
              <a:t>deleted</a:t>
            </a:r>
            <a:r>
              <a:rPr lang="it-IT" dirty="0"/>
              <a:t> and </a:t>
            </a:r>
            <a:r>
              <a:rPr lang="it-IT" dirty="0" err="1"/>
              <a:t>it</a:t>
            </a:r>
            <a:r>
              <a:rPr lang="it-IT" dirty="0"/>
              <a:t> </a:t>
            </a:r>
            <a:r>
              <a:rPr lang="it-IT" dirty="0" err="1"/>
              <a:t>is</a:t>
            </a:r>
            <a:r>
              <a:rPr lang="it-IT" dirty="0"/>
              <a:t> </a:t>
            </a:r>
            <a:r>
              <a:rPr lang="it-IT" dirty="0" err="1"/>
              <a:t>clearily</a:t>
            </a:r>
            <a:r>
              <a:rPr lang="it-IT" dirty="0"/>
              <a:t> </a:t>
            </a:r>
            <a:r>
              <a:rPr lang="it-IT" dirty="0" err="1"/>
              <a:t>stated</a:t>
            </a:r>
            <a:r>
              <a:rPr lang="it-IT" dirty="0"/>
              <a:t> </a:t>
            </a:r>
            <a:r>
              <a:rPr lang="it-IT" dirty="0" err="1"/>
              <a:t>how</a:t>
            </a:r>
            <a:r>
              <a:rPr lang="it-IT" dirty="0"/>
              <a:t> to do so</a:t>
            </a:r>
          </a:p>
        </p:txBody>
      </p:sp>
      <p:sp>
        <p:nvSpPr>
          <p:cNvPr id="16" name="Ovale 15">
            <a:extLst>
              <a:ext uri="{FF2B5EF4-FFF2-40B4-BE49-F238E27FC236}">
                <a16:creationId xmlns:a16="http://schemas.microsoft.com/office/drawing/2014/main" id="{CF32E3C7-95B1-D590-3635-4E8003DBC7A0}"/>
              </a:ext>
            </a:extLst>
          </p:cNvPr>
          <p:cNvSpPr/>
          <p:nvPr/>
        </p:nvSpPr>
        <p:spPr>
          <a:xfrm>
            <a:off x="8548072" y="2262704"/>
            <a:ext cx="1370411" cy="357878"/>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8" name="Immagine 17">
            <a:extLst>
              <a:ext uri="{FF2B5EF4-FFF2-40B4-BE49-F238E27FC236}">
                <a16:creationId xmlns:a16="http://schemas.microsoft.com/office/drawing/2014/main" id="{3FD80452-F116-E3F1-F780-37F61C4C7852}"/>
              </a:ext>
            </a:extLst>
          </p:cNvPr>
          <p:cNvPicPr>
            <a:picLocks noChangeAspect="1"/>
          </p:cNvPicPr>
          <p:nvPr/>
        </p:nvPicPr>
        <p:blipFill>
          <a:blip r:embed="rId4"/>
          <a:stretch>
            <a:fillRect/>
          </a:stretch>
        </p:blipFill>
        <p:spPr>
          <a:xfrm>
            <a:off x="9591741" y="3673186"/>
            <a:ext cx="2237212" cy="1466451"/>
          </a:xfrm>
          <a:prstGeom prst="rect">
            <a:avLst/>
          </a:prstGeom>
          <a:effectLst>
            <a:outerShdw blurRad="50800" dist="38100" dir="8100000" algn="tr" rotWithShape="0">
              <a:prstClr val="black">
                <a:alpha val="40000"/>
              </a:prstClr>
            </a:outerShdw>
          </a:effectLst>
        </p:spPr>
      </p:pic>
      <p:cxnSp>
        <p:nvCxnSpPr>
          <p:cNvPr id="25" name="Connettore curvo 24">
            <a:extLst>
              <a:ext uri="{FF2B5EF4-FFF2-40B4-BE49-F238E27FC236}">
                <a16:creationId xmlns:a16="http://schemas.microsoft.com/office/drawing/2014/main" id="{D8DC2CBF-E043-D09F-FD84-CCD3723FC178}"/>
              </a:ext>
            </a:extLst>
          </p:cNvPr>
          <p:cNvCxnSpPr>
            <a:cxnSpLocks/>
          </p:cNvCxnSpPr>
          <p:nvPr/>
        </p:nvCxnSpPr>
        <p:spPr>
          <a:xfrm>
            <a:off x="9899565" y="2927121"/>
            <a:ext cx="1169687" cy="746063"/>
          </a:xfrm>
          <a:prstGeom prst="curvedConnector3">
            <a:avLst>
              <a:gd name="adj1" fmla="val 100140"/>
            </a:avLst>
          </a:prstGeom>
          <a:ln>
            <a:solidFill>
              <a:srgbClr val="FF0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4685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32D4F-9D73-7071-C9AD-5A4B0F1AA647}"/>
            </a:ext>
          </a:extLst>
        </p:cNvPr>
        <p:cNvGrpSpPr/>
        <p:nvPr/>
      </p:nvGrpSpPr>
      <p:grpSpPr>
        <a:xfrm>
          <a:off x="0" y="0"/>
          <a:ext cx="0" cy="0"/>
          <a:chOff x="0" y="0"/>
          <a:chExt cx="0" cy="0"/>
        </a:xfrm>
      </p:grpSpPr>
      <p:pic>
        <p:nvPicPr>
          <p:cNvPr id="10" name="Immagine 9">
            <a:extLst>
              <a:ext uri="{FF2B5EF4-FFF2-40B4-BE49-F238E27FC236}">
                <a16:creationId xmlns:a16="http://schemas.microsoft.com/office/drawing/2014/main" id="{9BA0D8D9-4E1D-4101-E9DE-5787ABE2A685}"/>
              </a:ext>
            </a:extLst>
          </p:cNvPr>
          <p:cNvPicPr>
            <a:picLocks noChangeAspect="1"/>
          </p:cNvPicPr>
          <p:nvPr/>
        </p:nvPicPr>
        <p:blipFill>
          <a:blip r:embed="rId2"/>
          <a:stretch>
            <a:fillRect/>
          </a:stretch>
        </p:blipFill>
        <p:spPr>
          <a:xfrm>
            <a:off x="8876103" y="1129771"/>
            <a:ext cx="2458128" cy="5502153"/>
          </a:xfrm>
          <a:prstGeom prst="roundRect">
            <a:avLst>
              <a:gd name="adj" fmla="val 412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magine 3">
            <a:extLst>
              <a:ext uri="{FF2B5EF4-FFF2-40B4-BE49-F238E27FC236}">
                <a16:creationId xmlns:a16="http://schemas.microsoft.com/office/drawing/2014/main" id="{3C5D9963-8A8D-56D0-FD29-E015C7161E2E}"/>
              </a:ext>
            </a:extLst>
          </p:cNvPr>
          <p:cNvPicPr>
            <a:picLocks noChangeAspect="1"/>
          </p:cNvPicPr>
          <p:nvPr/>
        </p:nvPicPr>
        <p:blipFill>
          <a:blip r:embed="rId3"/>
          <a:stretch>
            <a:fillRect/>
          </a:stretch>
        </p:blipFill>
        <p:spPr>
          <a:xfrm>
            <a:off x="5762413" y="1126138"/>
            <a:ext cx="2456161" cy="5502153"/>
          </a:xfrm>
          <a:prstGeom prst="roundRect">
            <a:avLst>
              <a:gd name="adj" fmla="val 375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olo 1">
            <a:extLst>
              <a:ext uri="{FF2B5EF4-FFF2-40B4-BE49-F238E27FC236}">
                <a16:creationId xmlns:a16="http://schemas.microsoft.com/office/drawing/2014/main" id="{E45C461E-B1F6-C085-46CF-2A09903B1662}"/>
              </a:ext>
            </a:extLst>
          </p:cNvPr>
          <p:cNvSpPr>
            <a:spLocks noGrp="1"/>
          </p:cNvSpPr>
          <p:nvPr>
            <p:ph type="title"/>
          </p:nvPr>
        </p:nvSpPr>
        <p:spPr/>
        <p:txBody>
          <a:bodyPr/>
          <a:lstStyle/>
          <a:p>
            <a:r>
              <a:rPr lang="it-IT" dirty="0"/>
              <a:t>EXPERT EVALUATION - HEURISTIC EVALUATION</a:t>
            </a:r>
          </a:p>
        </p:txBody>
      </p:sp>
      <p:sp>
        <p:nvSpPr>
          <p:cNvPr id="15" name="Segnaposto contenuto 2">
            <a:extLst>
              <a:ext uri="{FF2B5EF4-FFF2-40B4-BE49-F238E27FC236}">
                <a16:creationId xmlns:a16="http://schemas.microsoft.com/office/drawing/2014/main" id="{13512129-5C5C-B951-6346-7E428E92A24A}"/>
              </a:ext>
            </a:extLst>
          </p:cNvPr>
          <p:cNvSpPr txBox="1">
            <a:spLocks/>
          </p:cNvSpPr>
          <p:nvPr/>
        </p:nvSpPr>
        <p:spPr>
          <a:xfrm>
            <a:off x="1251678" y="2735316"/>
            <a:ext cx="3541039" cy="27132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it-IT" dirty="0" err="1"/>
              <a:t>When</a:t>
            </a:r>
            <a:r>
              <a:rPr lang="it-IT" dirty="0"/>
              <a:t> </a:t>
            </a:r>
            <a:r>
              <a:rPr lang="it-IT" dirty="0" err="1"/>
              <a:t>selecting</a:t>
            </a:r>
            <a:r>
              <a:rPr lang="it-IT" dirty="0"/>
              <a:t> a day with no </a:t>
            </a:r>
            <a:r>
              <a:rPr lang="it-IT" dirty="0" err="1"/>
              <a:t>transactions</a:t>
            </a:r>
            <a:r>
              <a:rPr lang="it-IT" dirty="0"/>
              <a:t>, a </a:t>
            </a:r>
            <a:r>
              <a:rPr lang="it-IT" dirty="0" err="1"/>
              <a:t>message</a:t>
            </a:r>
            <a:r>
              <a:rPr lang="it-IT" dirty="0"/>
              <a:t> </a:t>
            </a:r>
            <a:r>
              <a:rPr lang="it-IT" dirty="0" err="1"/>
              <a:t>is</a:t>
            </a:r>
            <a:r>
              <a:rPr lang="it-IT" dirty="0"/>
              <a:t> </a:t>
            </a:r>
            <a:r>
              <a:rPr lang="it-IT" dirty="0" err="1"/>
              <a:t>displayed</a:t>
            </a:r>
            <a:endParaRPr lang="it-IT" dirty="0"/>
          </a:p>
          <a:p>
            <a:r>
              <a:rPr lang="it-IT" dirty="0"/>
              <a:t>In </a:t>
            </a:r>
            <a:r>
              <a:rPr lang="it-IT" dirty="0" err="1"/>
              <a:t>several</a:t>
            </a:r>
            <a:r>
              <a:rPr lang="it-IT" dirty="0"/>
              <a:t> </a:t>
            </a:r>
            <a:r>
              <a:rPr lang="it-IT" dirty="0" err="1"/>
              <a:t>interfaces</a:t>
            </a:r>
            <a:r>
              <a:rPr lang="it-IT" dirty="0"/>
              <a:t>, </a:t>
            </a:r>
            <a:r>
              <a:rPr lang="it-IT" dirty="0" err="1"/>
              <a:t>there</a:t>
            </a:r>
            <a:r>
              <a:rPr lang="it-IT" dirty="0"/>
              <a:t> </a:t>
            </a:r>
            <a:r>
              <a:rPr lang="it-IT" dirty="0" err="1"/>
              <a:t>is</a:t>
            </a:r>
            <a:r>
              <a:rPr lang="it-IT" dirty="0"/>
              <a:t> </a:t>
            </a:r>
            <a:r>
              <a:rPr lang="it-IT" dirty="0" err="1"/>
              <a:t>now</a:t>
            </a:r>
            <a:r>
              <a:rPr lang="it-IT" dirty="0"/>
              <a:t> a </a:t>
            </a:r>
            <a:r>
              <a:rPr lang="it-IT" dirty="0" err="1"/>
              <a:t>message</a:t>
            </a:r>
            <a:r>
              <a:rPr lang="it-IT" dirty="0"/>
              <a:t> the </a:t>
            </a:r>
            <a:r>
              <a:rPr lang="it-IT" dirty="0" err="1"/>
              <a:t>informs</a:t>
            </a:r>
            <a:r>
              <a:rPr lang="it-IT" dirty="0"/>
              <a:t> the user of the </a:t>
            </a:r>
            <a:r>
              <a:rPr lang="it-IT" dirty="0" err="1"/>
              <a:t>functionality</a:t>
            </a:r>
            <a:r>
              <a:rPr lang="it-IT" dirty="0"/>
              <a:t> of </a:t>
            </a:r>
            <a:r>
              <a:rPr lang="it-IT" dirty="0" err="1"/>
              <a:t>said</a:t>
            </a:r>
            <a:r>
              <a:rPr lang="it-IT" dirty="0"/>
              <a:t> </a:t>
            </a:r>
            <a:r>
              <a:rPr lang="it-IT" dirty="0" err="1"/>
              <a:t>interface</a:t>
            </a:r>
            <a:r>
              <a:rPr lang="it-IT" dirty="0"/>
              <a:t>; </a:t>
            </a:r>
            <a:r>
              <a:rPr lang="it-IT" dirty="0" err="1"/>
              <a:t>this</a:t>
            </a:r>
            <a:r>
              <a:rPr lang="it-IT" dirty="0"/>
              <a:t> </a:t>
            </a:r>
            <a:r>
              <a:rPr lang="it-IT" dirty="0" err="1"/>
              <a:t>should</a:t>
            </a:r>
            <a:r>
              <a:rPr lang="it-IT" dirty="0"/>
              <a:t> help first-time users</a:t>
            </a:r>
          </a:p>
        </p:txBody>
      </p:sp>
      <p:sp>
        <p:nvSpPr>
          <p:cNvPr id="16" name="Ovale 15">
            <a:extLst>
              <a:ext uri="{FF2B5EF4-FFF2-40B4-BE49-F238E27FC236}">
                <a16:creationId xmlns:a16="http://schemas.microsoft.com/office/drawing/2014/main" id="{99D839A5-C8CC-E37F-EB5E-287386F6DD0F}"/>
              </a:ext>
            </a:extLst>
          </p:cNvPr>
          <p:cNvSpPr/>
          <p:nvPr/>
        </p:nvSpPr>
        <p:spPr>
          <a:xfrm>
            <a:off x="5823791" y="4539245"/>
            <a:ext cx="1370411" cy="357878"/>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Ovale 8">
            <a:extLst>
              <a:ext uri="{FF2B5EF4-FFF2-40B4-BE49-F238E27FC236}">
                <a16:creationId xmlns:a16="http://schemas.microsoft.com/office/drawing/2014/main" id="{6BF9825A-7766-E54F-DAA9-DC7831E75BC0}"/>
              </a:ext>
            </a:extLst>
          </p:cNvPr>
          <p:cNvSpPr/>
          <p:nvPr/>
        </p:nvSpPr>
        <p:spPr>
          <a:xfrm>
            <a:off x="8937402" y="1954527"/>
            <a:ext cx="2335530" cy="403994"/>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131512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F02FD-0E4E-C4D2-807A-E83F04701BD2}"/>
              </a:ext>
            </a:extLst>
          </p:cNvPr>
          <p:cNvSpPr>
            <a:spLocks noGrp="1"/>
          </p:cNvSpPr>
          <p:nvPr>
            <p:ph type="title"/>
          </p:nvPr>
        </p:nvSpPr>
        <p:spPr/>
        <p:txBody>
          <a:bodyPr/>
          <a:lstStyle/>
          <a:p>
            <a:r>
              <a:rPr lang="it-IT" dirty="0"/>
              <a:t>USER EVALUATION – think </a:t>
            </a:r>
            <a:r>
              <a:rPr lang="it-IT" dirty="0" err="1"/>
              <a:t>aloud</a:t>
            </a:r>
            <a:endParaRPr lang="it-IT" dirty="0"/>
          </a:p>
        </p:txBody>
      </p:sp>
      <p:sp>
        <p:nvSpPr>
          <p:cNvPr id="3" name="Segnaposto contenuto 2">
            <a:extLst>
              <a:ext uri="{FF2B5EF4-FFF2-40B4-BE49-F238E27FC236}">
                <a16:creationId xmlns:a16="http://schemas.microsoft.com/office/drawing/2014/main" id="{BAE8E15D-087B-0B97-36E4-6063C3663F70}"/>
              </a:ext>
            </a:extLst>
          </p:cNvPr>
          <p:cNvSpPr>
            <a:spLocks noGrp="1"/>
          </p:cNvSpPr>
          <p:nvPr>
            <p:ph idx="1"/>
          </p:nvPr>
        </p:nvSpPr>
        <p:spPr>
          <a:xfrm>
            <a:off x="1251678" y="2404007"/>
            <a:ext cx="10178322" cy="3593591"/>
          </a:xfrm>
        </p:spPr>
        <p:txBody>
          <a:bodyPr/>
          <a:lstStyle/>
          <a:p>
            <a:pPr marL="0" indent="0">
              <a:buNone/>
            </a:pPr>
            <a:r>
              <a:rPr lang="it-IT" dirty="0" err="1"/>
              <a:t>We</a:t>
            </a:r>
            <a:r>
              <a:rPr lang="it-IT" dirty="0"/>
              <a:t> </a:t>
            </a:r>
            <a:r>
              <a:rPr lang="it-IT" dirty="0" err="1"/>
              <a:t>conducted</a:t>
            </a:r>
            <a:r>
              <a:rPr lang="it-IT" dirty="0"/>
              <a:t> a think </a:t>
            </a:r>
            <a:r>
              <a:rPr lang="it-IT" dirty="0" err="1"/>
              <a:t>aloud</a:t>
            </a:r>
            <a:r>
              <a:rPr lang="it-IT" dirty="0"/>
              <a:t> </a:t>
            </a:r>
            <a:r>
              <a:rPr lang="it-IT" dirty="0" err="1"/>
              <a:t>evaluation</a:t>
            </a:r>
            <a:r>
              <a:rPr lang="it-IT" dirty="0"/>
              <a:t>, </a:t>
            </a:r>
            <a:r>
              <a:rPr lang="it-IT" dirty="0" err="1"/>
              <a:t>asking</a:t>
            </a:r>
            <a:r>
              <a:rPr lang="it-IT" dirty="0"/>
              <a:t> users to </a:t>
            </a:r>
            <a:r>
              <a:rPr lang="it-IT" dirty="0" err="1"/>
              <a:t>perform</a:t>
            </a:r>
            <a:r>
              <a:rPr lang="it-IT" dirty="0"/>
              <a:t> the following tasks:</a:t>
            </a:r>
          </a:p>
          <a:p>
            <a:r>
              <a:rPr lang="it-IT" dirty="0" err="1"/>
              <a:t>Add</a:t>
            </a:r>
            <a:r>
              <a:rPr lang="it-IT" dirty="0"/>
              <a:t> a </a:t>
            </a:r>
            <a:r>
              <a:rPr lang="it-IT" dirty="0" err="1"/>
              <a:t>transaction</a:t>
            </a:r>
            <a:endParaRPr lang="it-IT" dirty="0"/>
          </a:p>
          <a:p>
            <a:r>
              <a:rPr lang="it-IT" dirty="0"/>
              <a:t>Set a PIN for secure access</a:t>
            </a:r>
          </a:p>
          <a:p>
            <a:r>
              <a:rPr lang="it-IT" dirty="0"/>
              <a:t>Set a goal, </a:t>
            </a:r>
            <a:r>
              <a:rPr lang="it-IT" dirty="0" err="1"/>
              <a:t>mark</a:t>
            </a:r>
            <a:r>
              <a:rPr lang="it-IT" dirty="0"/>
              <a:t> </a:t>
            </a:r>
            <a:r>
              <a:rPr lang="it-IT" dirty="0" err="1"/>
              <a:t>it</a:t>
            </a:r>
            <a:r>
              <a:rPr lang="it-IT" dirty="0"/>
              <a:t> </a:t>
            </a:r>
            <a:r>
              <a:rPr lang="it-IT" dirty="0" err="1"/>
              <a:t>as</a:t>
            </a:r>
            <a:r>
              <a:rPr lang="it-IT" dirty="0"/>
              <a:t> </a:t>
            </a:r>
            <a:r>
              <a:rPr lang="it-IT" dirty="0" err="1"/>
              <a:t>reached</a:t>
            </a:r>
            <a:r>
              <a:rPr lang="it-IT" dirty="0"/>
              <a:t> and check </a:t>
            </a:r>
            <a:r>
              <a:rPr lang="it-IT" dirty="0" err="1"/>
              <a:t>your</a:t>
            </a:r>
            <a:r>
              <a:rPr lang="it-IT" dirty="0"/>
              <a:t> </a:t>
            </a:r>
            <a:r>
              <a:rPr lang="it-IT" dirty="0" err="1"/>
              <a:t>stats</a:t>
            </a:r>
            <a:endParaRPr lang="it-IT" dirty="0"/>
          </a:p>
          <a:p>
            <a:endParaRPr lang="it-IT" dirty="0"/>
          </a:p>
          <a:p>
            <a:pPr marL="0" indent="0">
              <a:buNone/>
            </a:pPr>
            <a:r>
              <a:rPr lang="it-IT" dirty="0"/>
              <a:t>The first </a:t>
            </a:r>
            <a:r>
              <a:rPr lang="it-IT" dirty="0" err="1"/>
              <a:t>two</a:t>
            </a:r>
            <a:r>
              <a:rPr lang="it-IT" dirty="0"/>
              <a:t> tasks </a:t>
            </a:r>
            <a:r>
              <a:rPr lang="it-IT" dirty="0" err="1"/>
              <a:t>were</a:t>
            </a:r>
            <a:r>
              <a:rPr lang="it-IT" dirty="0"/>
              <a:t> </a:t>
            </a:r>
            <a:r>
              <a:rPr lang="it-IT" dirty="0" err="1"/>
              <a:t>performed</a:t>
            </a:r>
            <a:r>
              <a:rPr lang="it-IT" dirty="0"/>
              <a:t> </a:t>
            </a:r>
            <a:r>
              <a:rPr lang="it-IT" dirty="0" err="1"/>
              <a:t>fairly</a:t>
            </a:r>
            <a:r>
              <a:rPr lang="it-IT" dirty="0"/>
              <a:t> </a:t>
            </a:r>
            <a:r>
              <a:rPr lang="it-IT" dirty="0" err="1"/>
              <a:t>easily</a:t>
            </a:r>
            <a:r>
              <a:rPr lang="it-IT" dirty="0"/>
              <a:t>. Thanks to the </a:t>
            </a:r>
            <a:r>
              <a:rPr lang="it-IT" dirty="0" err="1"/>
              <a:t>icons</a:t>
            </a:r>
            <a:r>
              <a:rPr lang="it-IT" dirty="0"/>
              <a:t>, the </a:t>
            </a:r>
            <a:r>
              <a:rPr lang="it-IT" dirty="0" err="1"/>
              <a:t>add</a:t>
            </a:r>
            <a:r>
              <a:rPr lang="it-IT" dirty="0"/>
              <a:t> </a:t>
            </a:r>
            <a:r>
              <a:rPr lang="it-IT" dirty="0" err="1"/>
              <a:t>button</a:t>
            </a:r>
            <a:r>
              <a:rPr lang="it-IT" dirty="0"/>
              <a:t> and the settings </a:t>
            </a:r>
            <a:r>
              <a:rPr lang="it-IT" dirty="0" err="1"/>
              <a:t>button</a:t>
            </a:r>
            <a:r>
              <a:rPr lang="it-IT" dirty="0"/>
              <a:t> </a:t>
            </a:r>
            <a:r>
              <a:rPr lang="it-IT" dirty="0" err="1"/>
              <a:t>were</a:t>
            </a:r>
            <a:r>
              <a:rPr lang="it-IT" dirty="0"/>
              <a:t> </a:t>
            </a:r>
            <a:r>
              <a:rPr lang="it-IT" dirty="0" err="1"/>
              <a:t>located</a:t>
            </a:r>
            <a:r>
              <a:rPr lang="it-IT" dirty="0"/>
              <a:t> </a:t>
            </a:r>
            <a:r>
              <a:rPr lang="it-IT" dirty="0" err="1"/>
              <a:t>quickly</a:t>
            </a:r>
            <a:r>
              <a:rPr lang="it-IT" dirty="0"/>
              <a:t> and from </a:t>
            </a:r>
            <a:r>
              <a:rPr lang="it-IT" dirty="0" err="1"/>
              <a:t>there</a:t>
            </a:r>
            <a:r>
              <a:rPr lang="it-IT" dirty="0"/>
              <a:t> the interaction </a:t>
            </a:r>
            <a:r>
              <a:rPr lang="it-IT" dirty="0" err="1"/>
              <a:t>continued</a:t>
            </a:r>
            <a:r>
              <a:rPr lang="it-IT" dirty="0"/>
              <a:t> </a:t>
            </a:r>
            <a:r>
              <a:rPr lang="it-IT" dirty="0" err="1"/>
              <a:t>as</a:t>
            </a:r>
            <a:r>
              <a:rPr lang="it-IT" dirty="0"/>
              <a:t> </a:t>
            </a:r>
            <a:r>
              <a:rPr lang="it-IT" dirty="0" err="1"/>
              <a:t>expected</a:t>
            </a:r>
            <a:r>
              <a:rPr lang="it-IT" dirty="0"/>
              <a:t>, with users </a:t>
            </a:r>
            <a:r>
              <a:rPr lang="it-IT" dirty="0" err="1"/>
              <a:t>inserting</a:t>
            </a:r>
            <a:r>
              <a:rPr lang="it-IT" dirty="0"/>
              <a:t> </a:t>
            </a:r>
            <a:r>
              <a:rPr lang="it-IT" dirty="0" err="1"/>
              <a:t>details</a:t>
            </a:r>
            <a:r>
              <a:rPr lang="it-IT" dirty="0"/>
              <a:t> for the </a:t>
            </a:r>
            <a:r>
              <a:rPr lang="it-IT" dirty="0" err="1"/>
              <a:t>addition</a:t>
            </a:r>
            <a:r>
              <a:rPr lang="it-IT" dirty="0"/>
              <a:t> of the </a:t>
            </a:r>
            <a:r>
              <a:rPr lang="it-IT" dirty="0" err="1"/>
              <a:t>transaction</a:t>
            </a:r>
            <a:r>
              <a:rPr lang="it-IT" dirty="0"/>
              <a:t> and for the setting of the PIN code.</a:t>
            </a:r>
          </a:p>
          <a:p>
            <a:pPr marL="0" indent="0">
              <a:buNone/>
            </a:pPr>
            <a:endParaRPr lang="it-IT" dirty="0"/>
          </a:p>
        </p:txBody>
      </p:sp>
      <p:sp>
        <p:nvSpPr>
          <p:cNvPr id="4" name="Segnaposto contenuto 2">
            <a:extLst>
              <a:ext uri="{FF2B5EF4-FFF2-40B4-BE49-F238E27FC236}">
                <a16:creationId xmlns:a16="http://schemas.microsoft.com/office/drawing/2014/main" id="{D121C0D5-2EA5-0E2F-DEE1-5A79A3B2E376}"/>
              </a:ext>
            </a:extLst>
          </p:cNvPr>
          <p:cNvSpPr txBox="1">
            <a:spLocks/>
          </p:cNvSpPr>
          <p:nvPr/>
        </p:nvSpPr>
        <p:spPr>
          <a:xfrm>
            <a:off x="1251678" y="4453993"/>
            <a:ext cx="10178322" cy="16738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it-IT" dirty="0"/>
          </a:p>
        </p:txBody>
      </p:sp>
    </p:spTree>
    <p:extLst>
      <p:ext uri="{BB962C8B-B14F-4D97-AF65-F5344CB8AC3E}">
        <p14:creationId xmlns:p14="http://schemas.microsoft.com/office/powerpoint/2010/main" val="175031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296C5-326B-2CA3-E849-47B840D36F8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2C9EA23-EAE3-36FB-B727-3699F970D2E9}"/>
              </a:ext>
            </a:extLst>
          </p:cNvPr>
          <p:cNvSpPr>
            <a:spLocks noGrp="1"/>
          </p:cNvSpPr>
          <p:nvPr>
            <p:ph type="title"/>
          </p:nvPr>
        </p:nvSpPr>
        <p:spPr/>
        <p:txBody>
          <a:bodyPr/>
          <a:lstStyle/>
          <a:p>
            <a:r>
              <a:rPr lang="it-IT" dirty="0"/>
              <a:t>USER EVALUATION – think </a:t>
            </a:r>
            <a:r>
              <a:rPr lang="it-IT" dirty="0" err="1"/>
              <a:t>aloud</a:t>
            </a:r>
            <a:endParaRPr lang="it-IT" dirty="0"/>
          </a:p>
        </p:txBody>
      </p:sp>
      <p:sp>
        <p:nvSpPr>
          <p:cNvPr id="3" name="Segnaposto contenuto 2">
            <a:extLst>
              <a:ext uri="{FF2B5EF4-FFF2-40B4-BE49-F238E27FC236}">
                <a16:creationId xmlns:a16="http://schemas.microsoft.com/office/drawing/2014/main" id="{1ECCC4C9-A1D1-2CFB-188D-D912FF477914}"/>
              </a:ext>
            </a:extLst>
          </p:cNvPr>
          <p:cNvSpPr>
            <a:spLocks noGrp="1"/>
          </p:cNvSpPr>
          <p:nvPr>
            <p:ph idx="1"/>
          </p:nvPr>
        </p:nvSpPr>
        <p:spPr>
          <a:xfrm>
            <a:off x="1300479" y="2318705"/>
            <a:ext cx="6498708" cy="3238501"/>
          </a:xfrm>
        </p:spPr>
        <p:txBody>
          <a:bodyPr>
            <a:normAutofit/>
          </a:bodyPr>
          <a:lstStyle/>
          <a:p>
            <a:pPr marL="0" indent="0">
              <a:buNone/>
            </a:pPr>
            <a:r>
              <a:rPr lang="it-IT" dirty="0" err="1"/>
              <a:t>While</a:t>
            </a:r>
            <a:r>
              <a:rPr lang="it-IT" dirty="0"/>
              <a:t> </a:t>
            </a:r>
            <a:r>
              <a:rPr lang="it-IT" dirty="0" err="1"/>
              <a:t>counducting</a:t>
            </a:r>
            <a:r>
              <a:rPr lang="it-IT" dirty="0"/>
              <a:t> </a:t>
            </a:r>
            <a:r>
              <a:rPr lang="it-IT" dirty="0" err="1"/>
              <a:t>evaluation</a:t>
            </a:r>
            <a:r>
              <a:rPr lang="it-IT" dirty="0"/>
              <a:t> of the </a:t>
            </a:r>
            <a:r>
              <a:rPr lang="it-IT" dirty="0" err="1"/>
              <a:t>third</a:t>
            </a:r>
            <a:r>
              <a:rPr lang="it-IT" dirty="0"/>
              <a:t> task, </a:t>
            </a:r>
            <a:r>
              <a:rPr lang="it-IT" dirty="0" err="1"/>
              <a:t>we</a:t>
            </a:r>
            <a:r>
              <a:rPr lang="it-IT" dirty="0"/>
              <a:t> </a:t>
            </a:r>
            <a:r>
              <a:rPr lang="it-IT" dirty="0" err="1"/>
              <a:t>noticed</a:t>
            </a:r>
            <a:r>
              <a:rPr lang="it-IT" dirty="0"/>
              <a:t> </a:t>
            </a:r>
            <a:r>
              <a:rPr lang="it-IT" dirty="0" err="1"/>
              <a:t>that</a:t>
            </a:r>
            <a:r>
              <a:rPr lang="it-IT" dirty="0"/>
              <a:t> users </a:t>
            </a:r>
            <a:r>
              <a:rPr lang="it-IT" dirty="0" err="1"/>
              <a:t>had</a:t>
            </a:r>
            <a:r>
              <a:rPr lang="it-IT" dirty="0"/>
              <a:t> </a:t>
            </a:r>
            <a:r>
              <a:rPr lang="it-IT" dirty="0" err="1"/>
              <a:t>trouble</a:t>
            </a:r>
            <a:r>
              <a:rPr lang="it-IT" dirty="0"/>
              <a:t> </a:t>
            </a:r>
            <a:r>
              <a:rPr lang="it-IT" dirty="0" err="1"/>
              <a:t>locating</a:t>
            </a:r>
            <a:r>
              <a:rPr lang="it-IT" dirty="0"/>
              <a:t> the </a:t>
            </a:r>
            <a:r>
              <a:rPr lang="it-IT" dirty="0" err="1"/>
              <a:t>stats</a:t>
            </a:r>
            <a:r>
              <a:rPr lang="it-IT" dirty="0"/>
              <a:t> page, </a:t>
            </a:r>
            <a:r>
              <a:rPr lang="it-IT" dirty="0" err="1"/>
              <a:t>which</a:t>
            </a:r>
            <a:r>
              <a:rPr lang="it-IT" dirty="0"/>
              <a:t> </a:t>
            </a:r>
            <a:r>
              <a:rPr lang="it-IT" dirty="0" err="1"/>
              <a:t>is</a:t>
            </a:r>
            <a:r>
              <a:rPr lang="it-IT" dirty="0"/>
              <a:t> in the </a:t>
            </a:r>
            <a:r>
              <a:rPr lang="it-IT" dirty="0" err="1"/>
              <a:t>same</a:t>
            </a:r>
            <a:r>
              <a:rPr lang="it-IT" dirty="0"/>
              <a:t> </a:t>
            </a:r>
            <a:r>
              <a:rPr lang="it-IT" dirty="0" err="1"/>
              <a:t>section</a:t>
            </a:r>
            <a:r>
              <a:rPr lang="it-IT" dirty="0"/>
              <a:t> </a:t>
            </a:r>
            <a:r>
              <a:rPr lang="it-IT" dirty="0" err="1"/>
              <a:t>as</a:t>
            </a:r>
            <a:r>
              <a:rPr lang="it-IT" dirty="0"/>
              <a:t> the goals.</a:t>
            </a:r>
          </a:p>
          <a:p>
            <a:pPr marL="0" indent="0">
              <a:buNone/>
            </a:pPr>
            <a:r>
              <a:rPr lang="it-IT" dirty="0" err="1"/>
              <a:t>Therefore</a:t>
            </a:r>
            <a:r>
              <a:rPr lang="it-IT" dirty="0"/>
              <a:t>, </a:t>
            </a:r>
            <a:r>
              <a:rPr lang="it-IT" dirty="0" err="1"/>
              <a:t>we</a:t>
            </a:r>
            <a:r>
              <a:rPr lang="it-IT" dirty="0"/>
              <a:t> decide to </a:t>
            </a:r>
            <a:r>
              <a:rPr lang="it-IT" dirty="0" err="1"/>
              <a:t>rename</a:t>
            </a:r>
            <a:r>
              <a:rPr lang="it-IT" dirty="0"/>
              <a:t> </a:t>
            </a:r>
            <a:r>
              <a:rPr lang="it-IT" dirty="0" err="1"/>
              <a:t>objetives</a:t>
            </a:r>
            <a:r>
              <a:rPr lang="it-IT" dirty="0"/>
              <a:t> to «goals» and to </a:t>
            </a:r>
            <a:r>
              <a:rPr lang="it-IT" dirty="0" err="1"/>
              <a:t>rename</a:t>
            </a:r>
            <a:r>
              <a:rPr lang="it-IT" dirty="0"/>
              <a:t> the </a:t>
            </a:r>
            <a:r>
              <a:rPr lang="it-IT" dirty="0" err="1"/>
              <a:t>Objectives</a:t>
            </a:r>
            <a:r>
              <a:rPr lang="it-IT" dirty="0"/>
              <a:t> </a:t>
            </a:r>
            <a:r>
              <a:rPr lang="it-IT" dirty="0" err="1"/>
              <a:t>section</a:t>
            </a:r>
            <a:r>
              <a:rPr lang="it-IT" dirty="0"/>
              <a:t> to «Goals &amp; </a:t>
            </a:r>
            <a:r>
              <a:rPr lang="it-IT" dirty="0" err="1"/>
              <a:t>Stats</a:t>
            </a:r>
            <a:r>
              <a:rPr lang="it-IT" dirty="0"/>
              <a:t>» to make </a:t>
            </a:r>
            <a:r>
              <a:rPr lang="it-IT" dirty="0" err="1"/>
              <a:t>it</a:t>
            </a:r>
            <a:r>
              <a:rPr lang="it-IT" dirty="0"/>
              <a:t> more clear.</a:t>
            </a:r>
          </a:p>
          <a:p>
            <a:pPr marL="0" indent="0">
              <a:buNone/>
            </a:pPr>
            <a:r>
              <a:rPr lang="it-IT" dirty="0" err="1"/>
              <a:t>While</a:t>
            </a:r>
            <a:r>
              <a:rPr lang="it-IT" dirty="0"/>
              <a:t> </a:t>
            </a:r>
            <a:r>
              <a:rPr lang="it-IT" dirty="0" err="1"/>
              <a:t>doing</a:t>
            </a:r>
            <a:r>
              <a:rPr lang="it-IT" dirty="0"/>
              <a:t> </a:t>
            </a:r>
            <a:r>
              <a:rPr lang="it-IT" dirty="0" err="1"/>
              <a:t>this</a:t>
            </a:r>
            <a:r>
              <a:rPr lang="it-IT" dirty="0"/>
              <a:t> </a:t>
            </a:r>
            <a:r>
              <a:rPr lang="it-IT" dirty="0" err="1"/>
              <a:t>we</a:t>
            </a:r>
            <a:r>
              <a:rPr lang="it-IT" dirty="0"/>
              <a:t> </a:t>
            </a:r>
            <a:r>
              <a:rPr lang="it-IT" dirty="0" err="1"/>
              <a:t>also</a:t>
            </a:r>
            <a:r>
              <a:rPr lang="it-IT" dirty="0"/>
              <a:t> </a:t>
            </a:r>
            <a:r>
              <a:rPr lang="it-IT" dirty="0" err="1"/>
              <a:t>added</a:t>
            </a:r>
            <a:r>
              <a:rPr lang="it-IT" dirty="0"/>
              <a:t> </a:t>
            </a:r>
            <a:r>
              <a:rPr lang="it-IT" dirty="0" err="1"/>
              <a:t>stats</a:t>
            </a:r>
            <a:r>
              <a:rPr lang="it-IT" dirty="0"/>
              <a:t> </a:t>
            </a:r>
            <a:r>
              <a:rPr lang="it-IT" dirty="0" err="1"/>
              <a:t>related</a:t>
            </a:r>
            <a:r>
              <a:rPr lang="it-IT" dirty="0"/>
              <a:t> to </a:t>
            </a:r>
            <a:r>
              <a:rPr lang="it-IT" dirty="0" err="1"/>
              <a:t>loans</a:t>
            </a:r>
            <a:r>
              <a:rPr lang="it-IT" dirty="0"/>
              <a:t> and </a:t>
            </a:r>
            <a:r>
              <a:rPr lang="it-IT" dirty="0" err="1"/>
              <a:t>renamed</a:t>
            </a:r>
            <a:r>
              <a:rPr lang="it-IT" dirty="0"/>
              <a:t>.</a:t>
            </a:r>
          </a:p>
        </p:txBody>
      </p:sp>
      <p:sp>
        <p:nvSpPr>
          <p:cNvPr id="4" name="Segnaposto contenuto 2">
            <a:extLst>
              <a:ext uri="{FF2B5EF4-FFF2-40B4-BE49-F238E27FC236}">
                <a16:creationId xmlns:a16="http://schemas.microsoft.com/office/drawing/2014/main" id="{02D5BD86-5466-FF7F-C886-125F81865168}"/>
              </a:ext>
            </a:extLst>
          </p:cNvPr>
          <p:cNvSpPr txBox="1">
            <a:spLocks/>
          </p:cNvSpPr>
          <p:nvPr/>
        </p:nvSpPr>
        <p:spPr>
          <a:xfrm>
            <a:off x="1251678" y="4453993"/>
            <a:ext cx="10178322" cy="16738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it-IT" dirty="0"/>
          </a:p>
        </p:txBody>
      </p:sp>
      <p:pic>
        <p:nvPicPr>
          <p:cNvPr id="10" name="Immagine 9">
            <a:extLst>
              <a:ext uri="{FF2B5EF4-FFF2-40B4-BE49-F238E27FC236}">
                <a16:creationId xmlns:a16="http://schemas.microsoft.com/office/drawing/2014/main" id="{4D20AADC-6BA3-C31B-D56D-882B7339D373}"/>
              </a:ext>
            </a:extLst>
          </p:cNvPr>
          <p:cNvPicPr>
            <a:picLocks noChangeAspect="1"/>
          </p:cNvPicPr>
          <p:nvPr/>
        </p:nvPicPr>
        <p:blipFill>
          <a:blip r:embed="rId2"/>
          <a:stretch>
            <a:fillRect/>
          </a:stretch>
        </p:blipFill>
        <p:spPr>
          <a:xfrm>
            <a:off x="8433495" y="1195803"/>
            <a:ext cx="2458026" cy="5484306"/>
          </a:xfrm>
          <a:prstGeom prst="roundRect">
            <a:avLst>
              <a:gd name="adj" fmla="val 322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56267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B5D6D6-1CEF-DC35-DDCC-E2EDCB81586E}"/>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sp>
        <p:nvSpPr>
          <p:cNvPr id="3" name="Segnaposto contenuto 2">
            <a:extLst>
              <a:ext uri="{FF2B5EF4-FFF2-40B4-BE49-F238E27FC236}">
                <a16:creationId xmlns:a16="http://schemas.microsoft.com/office/drawing/2014/main" id="{8686802C-1C1D-DB4D-C9D8-A77F2B6A99DA}"/>
              </a:ext>
            </a:extLst>
          </p:cNvPr>
          <p:cNvSpPr>
            <a:spLocks noGrp="1"/>
          </p:cNvSpPr>
          <p:nvPr>
            <p:ph idx="1"/>
          </p:nvPr>
        </p:nvSpPr>
        <p:spPr>
          <a:xfrm>
            <a:off x="1251678" y="2209465"/>
            <a:ext cx="10178322" cy="3919305"/>
          </a:xfrm>
        </p:spPr>
        <p:txBody>
          <a:bodyPr>
            <a:normAutofit/>
          </a:bodyPr>
          <a:lstStyle/>
          <a:p>
            <a:pPr marL="0" indent="0">
              <a:buNone/>
            </a:pPr>
            <a:r>
              <a:rPr lang="it-IT" dirty="0"/>
              <a:t>For the </a:t>
            </a:r>
            <a:r>
              <a:rPr lang="it-IT" dirty="0" err="1"/>
              <a:t>controlled</a:t>
            </a:r>
            <a:r>
              <a:rPr lang="it-IT" dirty="0"/>
              <a:t> </a:t>
            </a:r>
            <a:r>
              <a:rPr lang="it-IT" dirty="0" err="1"/>
              <a:t>experiment</a:t>
            </a:r>
            <a:r>
              <a:rPr lang="it-IT" dirty="0"/>
              <a:t> </a:t>
            </a:r>
            <a:r>
              <a:rPr lang="it-IT" dirty="0" err="1"/>
              <a:t>we</a:t>
            </a:r>
            <a:r>
              <a:rPr lang="it-IT" dirty="0"/>
              <a:t> </a:t>
            </a:r>
            <a:r>
              <a:rPr lang="it-IT" dirty="0" err="1"/>
              <a:t>designed</a:t>
            </a:r>
            <a:r>
              <a:rPr lang="it-IT" dirty="0"/>
              <a:t> </a:t>
            </a:r>
            <a:r>
              <a:rPr lang="it-IT" dirty="0" err="1"/>
              <a:t>two</a:t>
            </a:r>
            <a:r>
              <a:rPr lang="it-IT" dirty="0"/>
              <a:t> styles of </a:t>
            </a:r>
            <a:r>
              <a:rPr lang="it-IT" dirty="0" err="1"/>
              <a:t>interfaces</a:t>
            </a:r>
            <a:r>
              <a:rPr lang="it-IT" dirty="0"/>
              <a:t> for the </a:t>
            </a:r>
            <a:r>
              <a:rPr lang="it-IT" dirty="0" err="1"/>
              <a:t>navbar</a:t>
            </a:r>
            <a:r>
              <a:rPr lang="it-IT" dirty="0"/>
              <a:t> and the </a:t>
            </a:r>
            <a:r>
              <a:rPr lang="it-IT" dirty="0" err="1"/>
              <a:t>add</a:t>
            </a:r>
            <a:r>
              <a:rPr lang="it-IT" dirty="0"/>
              <a:t> </a:t>
            </a:r>
            <a:r>
              <a:rPr lang="it-IT" dirty="0" err="1"/>
              <a:t>dialog</a:t>
            </a:r>
            <a:r>
              <a:rPr lang="it-IT" dirty="0"/>
              <a:t>: one with </a:t>
            </a:r>
            <a:r>
              <a:rPr lang="it-IT" dirty="0" err="1"/>
              <a:t>lables</a:t>
            </a:r>
            <a:r>
              <a:rPr lang="it-IT" dirty="0"/>
              <a:t> and one with </a:t>
            </a:r>
            <a:r>
              <a:rPr lang="it-IT" dirty="0" err="1"/>
              <a:t>icons</a:t>
            </a:r>
            <a:r>
              <a:rPr lang="it-IT" dirty="0"/>
              <a:t>. </a:t>
            </a:r>
          </a:p>
          <a:p>
            <a:pPr marL="0" indent="0">
              <a:buNone/>
            </a:pPr>
            <a:r>
              <a:rPr lang="it-IT" dirty="0" err="1"/>
              <a:t>We</a:t>
            </a:r>
            <a:r>
              <a:rPr lang="it-IT" dirty="0"/>
              <a:t> </a:t>
            </a:r>
            <a:r>
              <a:rPr lang="it-IT" dirty="0" err="1"/>
              <a:t>divided</a:t>
            </a:r>
            <a:r>
              <a:rPr lang="it-IT" dirty="0"/>
              <a:t> users in </a:t>
            </a:r>
            <a:r>
              <a:rPr lang="it-IT" dirty="0" err="1"/>
              <a:t>two</a:t>
            </a:r>
            <a:r>
              <a:rPr lang="it-IT" dirty="0"/>
              <a:t> groups and </a:t>
            </a:r>
            <a:r>
              <a:rPr lang="it-IT" dirty="0" err="1"/>
              <a:t>tested</a:t>
            </a:r>
            <a:r>
              <a:rPr lang="it-IT" dirty="0"/>
              <a:t> </a:t>
            </a:r>
            <a:r>
              <a:rPr lang="it-IT" dirty="0" err="1"/>
              <a:t>each</a:t>
            </a:r>
            <a:r>
              <a:rPr lang="it-IT" dirty="0"/>
              <a:t> group on one of the </a:t>
            </a:r>
            <a:r>
              <a:rPr lang="it-IT" dirty="0" err="1"/>
              <a:t>two</a:t>
            </a:r>
            <a:r>
              <a:rPr lang="it-IT" dirty="0"/>
              <a:t> </a:t>
            </a:r>
            <a:r>
              <a:rPr lang="it-IT" dirty="0" err="1"/>
              <a:t>interfaces</a:t>
            </a:r>
            <a:r>
              <a:rPr lang="it-IT" dirty="0"/>
              <a:t>. The task the users </a:t>
            </a:r>
            <a:r>
              <a:rPr lang="it-IT" dirty="0" err="1"/>
              <a:t>were</a:t>
            </a:r>
            <a:r>
              <a:rPr lang="it-IT" dirty="0"/>
              <a:t> </a:t>
            </a:r>
            <a:r>
              <a:rPr lang="it-IT" dirty="0" err="1"/>
              <a:t>asked</a:t>
            </a:r>
            <a:r>
              <a:rPr lang="it-IT" dirty="0"/>
              <a:t> to </a:t>
            </a:r>
            <a:r>
              <a:rPr lang="it-IT" dirty="0" err="1"/>
              <a:t>perform</a:t>
            </a:r>
            <a:r>
              <a:rPr lang="it-IT" dirty="0"/>
              <a:t> </a:t>
            </a:r>
            <a:r>
              <a:rPr lang="it-IT" dirty="0" err="1"/>
              <a:t>was</a:t>
            </a:r>
            <a:r>
              <a:rPr lang="it-IT" dirty="0"/>
              <a:t> the following:</a:t>
            </a:r>
          </a:p>
          <a:p>
            <a:pPr marL="0" indent="0">
              <a:buNone/>
            </a:pPr>
            <a:r>
              <a:rPr lang="it-IT" dirty="0" err="1"/>
              <a:t>Add</a:t>
            </a:r>
            <a:r>
              <a:rPr lang="it-IT" dirty="0"/>
              <a:t> a </a:t>
            </a:r>
            <a:r>
              <a:rPr lang="it-IT" dirty="0" err="1"/>
              <a:t>debt</a:t>
            </a:r>
            <a:r>
              <a:rPr lang="it-IT" dirty="0"/>
              <a:t>, </a:t>
            </a:r>
            <a:r>
              <a:rPr lang="it-IT" dirty="0" err="1"/>
              <a:t>then</a:t>
            </a:r>
            <a:r>
              <a:rPr lang="it-IT" dirty="0"/>
              <a:t> </a:t>
            </a:r>
            <a:r>
              <a:rPr lang="it-IT" dirty="0" err="1"/>
              <a:t>mark</a:t>
            </a:r>
            <a:r>
              <a:rPr lang="it-IT" dirty="0"/>
              <a:t> </a:t>
            </a:r>
            <a:r>
              <a:rPr lang="it-IT" dirty="0" err="1"/>
              <a:t>it</a:t>
            </a:r>
            <a:r>
              <a:rPr lang="it-IT" dirty="0"/>
              <a:t> </a:t>
            </a:r>
            <a:r>
              <a:rPr lang="it-IT" dirty="0" err="1"/>
              <a:t>as</a:t>
            </a:r>
            <a:r>
              <a:rPr lang="it-IT" dirty="0"/>
              <a:t> </a:t>
            </a:r>
            <a:r>
              <a:rPr lang="it-IT" dirty="0" err="1"/>
              <a:t>repaid</a:t>
            </a:r>
            <a:r>
              <a:rPr lang="it-IT" dirty="0"/>
              <a:t> and check </a:t>
            </a:r>
            <a:r>
              <a:rPr lang="it-IT" dirty="0" err="1"/>
              <a:t>your</a:t>
            </a:r>
            <a:r>
              <a:rPr lang="it-IT" dirty="0"/>
              <a:t> </a:t>
            </a:r>
            <a:r>
              <a:rPr lang="it-IT" dirty="0" err="1"/>
              <a:t>stats</a:t>
            </a:r>
            <a:endParaRPr lang="it-IT" dirty="0"/>
          </a:p>
          <a:p>
            <a:endParaRPr lang="it-IT" dirty="0"/>
          </a:p>
          <a:p>
            <a:pPr marL="0" indent="0">
              <a:buNone/>
            </a:pPr>
            <a:r>
              <a:rPr lang="it-IT" dirty="0" err="1"/>
              <a:t>We</a:t>
            </a:r>
            <a:r>
              <a:rPr lang="it-IT" dirty="0"/>
              <a:t> </a:t>
            </a:r>
            <a:r>
              <a:rPr lang="it-IT" dirty="0" err="1"/>
              <a:t>measured</a:t>
            </a:r>
            <a:r>
              <a:rPr lang="it-IT" dirty="0"/>
              <a:t> the time </a:t>
            </a:r>
            <a:r>
              <a:rPr lang="it-IT" dirty="0" err="1"/>
              <a:t>taken</a:t>
            </a:r>
            <a:r>
              <a:rPr lang="it-IT" dirty="0"/>
              <a:t> to complete the task for </a:t>
            </a:r>
            <a:r>
              <a:rPr lang="it-IT" dirty="0" err="1"/>
              <a:t>each</a:t>
            </a:r>
            <a:r>
              <a:rPr lang="it-IT" dirty="0"/>
              <a:t> user. </a:t>
            </a:r>
          </a:p>
          <a:p>
            <a:r>
              <a:rPr lang="it-IT" dirty="0"/>
              <a:t>Group A: </a:t>
            </a:r>
            <a:r>
              <a:rPr lang="it-IT" dirty="0" err="1"/>
              <a:t>interface</a:t>
            </a:r>
            <a:r>
              <a:rPr lang="it-IT" dirty="0"/>
              <a:t> with labels</a:t>
            </a:r>
          </a:p>
          <a:p>
            <a:r>
              <a:rPr lang="it-IT" dirty="0"/>
              <a:t>Group B: </a:t>
            </a:r>
            <a:r>
              <a:rPr lang="it-IT" dirty="0" err="1"/>
              <a:t>interface</a:t>
            </a:r>
            <a:r>
              <a:rPr lang="it-IT" dirty="0"/>
              <a:t> with </a:t>
            </a:r>
            <a:r>
              <a:rPr lang="it-IT" dirty="0" err="1"/>
              <a:t>icons</a:t>
            </a:r>
            <a:endParaRPr lang="it-IT" dirty="0"/>
          </a:p>
        </p:txBody>
      </p:sp>
    </p:spTree>
    <p:extLst>
      <p:ext uri="{BB962C8B-B14F-4D97-AF65-F5344CB8AC3E}">
        <p14:creationId xmlns:p14="http://schemas.microsoft.com/office/powerpoint/2010/main" val="113217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1C0C7-551E-3E06-4E03-769A07490D3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37888DB-FBA9-64AD-D982-C23313D4CC62}"/>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pic>
        <p:nvPicPr>
          <p:cNvPr id="7" name="Immagine 6">
            <a:extLst>
              <a:ext uri="{FF2B5EF4-FFF2-40B4-BE49-F238E27FC236}">
                <a16:creationId xmlns:a16="http://schemas.microsoft.com/office/drawing/2014/main" id="{D77CEE5D-939E-44BC-8CED-AD89E120461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288796" y="2875788"/>
            <a:ext cx="3553190" cy="2762890"/>
          </a:xfrm>
          <a:prstGeom prst="roundRect">
            <a:avLst>
              <a:gd name="adj" fmla="val 202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magine 10">
            <a:extLst>
              <a:ext uri="{FF2B5EF4-FFF2-40B4-BE49-F238E27FC236}">
                <a16:creationId xmlns:a16="http://schemas.microsoft.com/office/drawing/2014/main" id="{523DB80C-B669-4A2F-D258-2162BE439BA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6957517" y="2875788"/>
            <a:ext cx="3500492" cy="2762889"/>
          </a:xfrm>
          <a:prstGeom prst="roundRect">
            <a:avLst>
              <a:gd name="adj" fmla="val 186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Segnaposto contenuto 8">
            <a:extLst>
              <a:ext uri="{FF2B5EF4-FFF2-40B4-BE49-F238E27FC236}">
                <a16:creationId xmlns:a16="http://schemas.microsoft.com/office/drawing/2014/main" id="{CC7832D5-1E38-FF9D-E630-A81FC2B2DB69}"/>
              </a:ext>
            </a:extLst>
          </p:cNvPr>
          <p:cNvSpPr txBox="1">
            <a:spLocks/>
          </p:cNvSpPr>
          <p:nvPr/>
        </p:nvSpPr>
        <p:spPr>
          <a:xfrm>
            <a:off x="2656828" y="2475343"/>
            <a:ext cx="2817126" cy="4571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A: Interface with labels</a:t>
            </a:r>
          </a:p>
        </p:txBody>
      </p:sp>
      <p:sp>
        <p:nvSpPr>
          <p:cNvPr id="15" name="Segnaposto contenuto 8">
            <a:extLst>
              <a:ext uri="{FF2B5EF4-FFF2-40B4-BE49-F238E27FC236}">
                <a16:creationId xmlns:a16="http://schemas.microsoft.com/office/drawing/2014/main" id="{F08B6628-6017-2106-168B-09AB4D373C13}"/>
              </a:ext>
            </a:extLst>
          </p:cNvPr>
          <p:cNvSpPr txBox="1">
            <a:spLocks/>
          </p:cNvSpPr>
          <p:nvPr/>
        </p:nvSpPr>
        <p:spPr>
          <a:xfrm>
            <a:off x="7331431" y="2475343"/>
            <a:ext cx="2752664" cy="4571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B: Interface with </a:t>
            </a:r>
            <a:r>
              <a:rPr lang="it-IT" b="1" dirty="0" err="1"/>
              <a:t>icons</a:t>
            </a:r>
            <a:endParaRPr lang="it-IT" b="1" dirty="0"/>
          </a:p>
        </p:txBody>
      </p:sp>
    </p:spTree>
    <p:extLst>
      <p:ext uri="{BB962C8B-B14F-4D97-AF65-F5344CB8AC3E}">
        <p14:creationId xmlns:p14="http://schemas.microsoft.com/office/powerpoint/2010/main" val="1212721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BDC2-F9BB-CD92-5EDA-AA6063BE4AA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17FC6B-4D0A-CEEF-58B5-1E54586CBD1C}"/>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p:sp>
        <p:nvSpPr>
          <p:cNvPr id="3" name="Segnaposto contenuto 2">
            <a:extLst>
              <a:ext uri="{FF2B5EF4-FFF2-40B4-BE49-F238E27FC236}">
                <a16:creationId xmlns:a16="http://schemas.microsoft.com/office/drawing/2014/main" id="{331F0BCC-D316-3796-D435-29EF258AC2D1}"/>
              </a:ext>
            </a:extLst>
          </p:cNvPr>
          <p:cNvSpPr>
            <a:spLocks noGrp="1"/>
          </p:cNvSpPr>
          <p:nvPr>
            <p:ph idx="1"/>
          </p:nvPr>
        </p:nvSpPr>
        <p:spPr>
          <a:xfrm>
            <a:off x="1396721" y="2118317"/>
            <a:ext cx="1743770" cy="795151"/>
          </a:xfrm>
        </p:spPr>
        <p:txBody>
          <a:bodyPr>
            <a:normAutofit/>
          </a:bodyPr>
          <a:lstStyle/>
          <a:p>
            <a:pPr marL="0" indent="0">
              <a:buNone/>
            </a:pPr>
            <a:r>
              <a:rPr lang="it-IT" sz="1600" dirty="0"/>
              <a:t>Time to complete the task</a:t>
            </a:r>
          </a:p>
        </p:txBody>
      </p:sp>
      <p:graphicFrame>
        <p:nvGraphicFramePr>
          <p:cNvPr id="6" name="Tabella 5">
            <a:extLst>
              <a:ext uri="{FF2B5EF4-FFF2-40B4-BE49-F238E27FC236}">
                <a16:creationId xmlns:a16="http://schemas.microsoft.com/office/drawing/2014/main" id="{36DE329F-4AE3-F432-9193-1C77EA31BC93}"/>
              </a:ext>
            </a:extLst>
          </p:cNvPr>
          <p:cNvGraphicFramePr>
            <a:graphicFrameLocks noGrp="1"/>
          </p:cNvGraphicFramePr>
          <p:nvPr>
            <p:extLst>
              <p:ext uri="{D42A27DB-BD31-4B8C-83A1-F6EECF244321}">
                <p14:modId xmlns:p14="http://schemas.microsoft.com/office/powerpoint/2010/main" val="1935311790"/>
              </p:ext>
            </p:extLst>
          </p:nvPr>
        </p:nvGraphicFramePr>
        <p:xfrm>
          <a:off x="1396721" y="2744540"/>
          <a:ext cx="1743770" cy="3296811"/>
        </p:xfrm>
        <a:graphic>
          <a:graphicData uri="http://schemas.openxmlformats.org/drawingml/2006/table">
            <a:tbl>
              <a:tblPr firstRow="1" bandRow="1">
                <a:tableStyleId>{5C22544A-7EE6-4342-B048-85BDC9FD1C3A}</a:tableStyleId>
              </a:tblPr>
              <a:tblGrid>
                <a:gridCol w="871885">
                  <a:extLst>
                    <a:ext uri="{9D8B030D-6E8A-4147-A177-3AD203B41FA5}">
                      <a16:colId xmlns:a16="http://schemas.microsoft.com/office/drawing/2014/main" val="916542549"/>
                    </a:ext>
                  </a:extLst>
                </a:gridCol>
                <a:gridCol w="871885">
                  <a:extLst>
                    <a:ext uri="{9D8B030D-6E8A-4147-A177-3AD203B41FA5}">
                      <a16:colId xmlns:a16="http://schemas.microsoft.com/office/drawing/2014/main" val="1354906653"/>
                    </a:ext>
                  </a:extLst>
                </a:gridCol>
              </a:tblGrid>
              <a:tr h="488331">
                <a:tc>
                  <a:txBody>
                    <a:bodyPr/>
                    <a:lstStyle/>
                    <a:p>
                      <a:pPr algn="ctr"/>
                      <a:r>
                        <a:rPr lang="it-IT" sz="1100" dirty="0"/>
                        <a:t>Group A</a:t>
                      </a:r>
                    </a:p>
                  </a:txBody>
                  <a:tcPr anchor="ctr"/>
                </a:tc>
                <a:tc>
                  <a:txBody>
                    <a:bodyPr/>
                    <a:lstStyle/>
                    <a:p>
                      <a:pPr algn="ctr"/>
                      <a:r>
                        <a:rPr lang="it-IT" sz="1100" dirty="0"/>
                        <a:t>Group B</a:t>
                      </a:r>
                    </a:p>
                  </a:txBody>
                  <a:tcPr anchor="ctr"/>
                </a:tc>
                <a:extLst>
                  <a:ext uri="{0D108BD9-81ED-4DB2-BD59-A6C34878D82A}">
                    <a16:rowId xmlns:a16="http://schemas.microsoft.com/office/drawing/2014/main" val="4201277996"/>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46</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53</a:t>
                      </a:r>
                    </a:p>
                  </a:txBody>
                  <a:tcPr marL="9525" marR="9525" marT="9525" marB="0" anchor="ctr"/>
                </a:tc>
                <a:extLst>
                  <a:ext uri="{0D108BD9-81ED-4DB2-BD59-A6C34878D82A}">
                    <a16:rowId xmlns:a16="http://schemas.microsoft.com/office/drawing/2014/main" val="3526936732"/>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48</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56</a:t>
                      </a:r>
                    </a:p>
                  </a:txBody>
                  <a:tcPr marL="9525" marR="9525" marT="9525" marB="0" anchor="ctr"/>
                </a:tc>
                <a:extLst>
                  <a:ext uri="{0D108BD9-81ED-4DB2-BD59-A6C34878D82A}">
                    <a16:rowId xmlns:a16="http://schemas.microsoft.com/office/drawing/2014/main" val="1247374511"/>
                  </a:ext>
                </a:extLst>
              </a:tr>
              <a:tr h="280848">
                <a:tc>
                  <a:txBody>
                    <a:bodyPr/>
                    <a:lstStyle/>
                    <a:p>
                      <a:pPr algn="ctr" fontAlgn="ctr"/>
                      <a:r>
                        <a:rPr lang="it-IT" sz="1100" b="0" i="0" u="none" strike="noStrike" dirty="0">
                          <a:solidFill>
                            <a:srgbClr val="000000"/>
                          </a:solidFill>
                          <a:effectLst/>
                          <a:latin typeface="Aptos Narrow" panose="020B0004020202020204" pitchFamily="34" charset="0"/>
                        </a:rPr>
                        <a:t>54</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51</a:t>
                      </a:r>
                    </a:p>
                  </a:txBody>
                  <a:tcPr marL="9525" marR="9525" marT="9525" marB="0" anchor="ctr"/>
                </a:tc>
                <a:extLst>
                  <a:ext uri="{0D108BD9-81ED-4DB2-BD59-A6C34878D82A}">
                    <a16:rowId xmlns:a16="http://schemas.microsoft.com/office/drawing/2014/main" val="4088582025"/>
                  </a:ext>
                </a:extLst>
              </a:tr>
              <a:tr h="280848">
                <a:tc>
                  <a:txBody>
                    <a:bodyPr/>
                    <a:lstStyle/>
                    <a:p>
                      <a:pPr algn="ctr" fontAlgn="ctr"/>
                      <a:r>
                        <a:rPr lang="it-IT" sz="1100" b="0" i="0" u="none" strike="noStrike">
                          <a:solidFill>
                            <a:srgbClr val="000000"/>
                          </a:solidFill>
                          <a:effectLst/>
                          <a:latin typeface="Aptos Narrow" panose="020B0004020202020204" pitchFamily="34" charset="0"/>
                        </a:rPr>
                        <a:t>47</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58</a:t>
                      </a:r>
                    </a:p>
                  </a:txBody>
                  <a:tcPr marL="9525" marR="9525" marT="9525" marB="0" anchor="ctr"/>
                </a:tc>
                <a:extLst>
                  <a:ext uri="{0D108BD9-81ED-4DB2-BD59-A6C34878D82A}">
                    <a16:rowId xmlns:a16="http://schemas.microsoft.com/office/drawing/2014/main" val="424238108"/>
                  </a:ext>
                </a:extLst>
              </a:tr>
              <a:tr h="280848">
                <a:tc>
                  <a:txBody>
                    <a:bodyPr/>
                    <a:lstStyle/>
                    <a:p>
                      <a:pPr algn="ctr" fontAlgn="ctr"/>
                      <a:r>
                        <a:rPr lang="it-IT" sz="1100" b="0" i="0" u="none" strike="noStrike">
                          <a:solidFill>
                            <a:srgbClr val="000000"/>
                          </a:solidFill>
                          <a:effectLst/>
                          <a:latin typeface="Aptos Narrow" panose="020B0004020202020204" pitchFamily="34" charset="0"/>
                        </a:rPr>
                        <a:t>50</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55</a:t>
                      </a:r>
                    </a:p>
                  </a:txBody>
                  <a:tcPr marL="9525" marR="9525" marT="9525" marB="0" anchor="ctr"/>
                </a:tc>
                <a:extLst>
                  <a:ext uri="{0D108BD9-81ED-4DB2-BD59-A6C34878D82A}">
                    <a16:rowId xmlns:a16="http://schemas.microsoft.com/office/drawing/2014/main" val="1251853224"/>
                  </a:ext>
                </a:extLst>
              </a:tr>
              <a:tr h="280848">
                <a:tc>
                  <a:txBody>
                    <a:bodyPr/>
                    <a:lstStyle/>
                    <a:p>
                      <a:pPr algn="ctr" fontAlgn="ctr"/>
                      <a:r>
                        <a:rPr lang="it-IT" sz="1100" b="0" i="0" u="none" strike="noStrike">
                          <a:solidFill>
                            <a:srgbClr val="000000"/>
                          </a:solidFill>
                          <a:effectLst/>
                          <a:latin typeface="Aptos Narrow" panose="020B0004020202020204" pitchFamily="34" charset="0"/>
                        </a:rPr>
                        <a:t>52</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49</a:t>
                      </a:r>
                    </a:p>
                  </a:txBody>
                  <a:tcPr marL="9525" marR="9525" marT="9525" marB="0" anchor="ctr"/>
                </a:tc>
                <a:extLst>
                  <a:ext uri="{0D108BD9-81ED-4DB2-BD59-A6C34878D82A}">
                    <a16:rowId xmlns:a16="http://schemas.microsoft.com/office/drawing/2014/main" val="4149151617"/>
                  </a:ext>
                </a:extLst>
              </a:tr>
              <a:tr h="280848">
                <a:tc>
                  <a:txBody>
                    <a:bodyPr/>
                    <a:lstStyle/>
                    <a:p>
                      <a:pPr algn="ctr" fontAlgn="ctr"/>
                      <a:r>
                        <a:rPr lang="it-IT" sz="1100" b="0" i="0" u="none" strike="noStrike">
                          <a:solidFill>
                            <a:srgbClr val="000000"/>
                          </a:solidFill>
                          <a:effectLst/>
                          <a:latin typeface="Aptos Narrow" panose="020B0004020202020204" pitchFamily="34" charset="0"/>
                        </a:rPr>
                        <a:t>46</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54</a:t>
                      </a:r>
                    </a:p>
                  </a:txBody>
                  <a:tcPr marL="9525" marR="9525" marT="9525" marB="0" anchor="ctr"/>
                </a:tc>
                <a:extLst>
                  <a:ext uri="{0D108BD9-81ED-4DB2-BD59-A6C34878D82A}">
                    <a16:rowId xmlns:a16="http://schemas.microsoft.com/office/drawing/2014/main" val="735771104"/>
                  </a:ext>
                </a:extLst>
              </a:tr>
              <a:tr h="280848">
                <a:tc>
                  <a:txBody>
                    <a:bodyPr/>
                    <a:lstStyle/>
                    <a:p>
                      <a:pPr algn="ctr" fontAlgn="ctr"/>
                      <a:r>
                        <a:rPr lang="it-IT" sz="1100" b="0" i="0" u="none" strike="noStrike">
                          <a:solidFill>
                            <a:srgbClr val="000000"/>
                          </a:solidFill>
                          <a:effectLst/>
                          <a:latin typeface="Aptos Narrow" panose="020B0004020202020204" pitchFamily="34" charset="0"/>
                        </a:rPr>
                        <a:t>53</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60</a:t>
                      </a:r>
                    </a:p>
                  </a:txBody>
                  <a:tcPr marL="9525" marR="9525" marT="9525" marB="0" anchor="ctr"/>
                </a:tc>
                <a:extLst>
                  <a:ext uri="{0D108BD9-81ED-4DB2-BD59-A6C34878D82A}">
                    <a16:rowId xmlns:a16="http://schemas.microsoft.com/office/drawing/2014/main" val="1698325287"/>
                  </a:ext>
                </a:extLst>
              </a:tr>
              <a:tr h="280848">
                <a:tc>
                  <a:txBody>
                    <a:bodyPr/>
                    <a:lstStyle/>
                    <a:p>
                      <a:pPr algn="ctr" fontAlgn="ctr"/>
                      <a:r>
                        <a:rPr lang="it-IT" sz="1100" b="0" i="0" u="none" strike="noStrike">
                          <a:solidFill>
                            <a:srgbClr val="000000"/>
                          </a:solidFill>
                          <a:effectLst/>
                          <a:latin typeface="Aptos Narrow" panose="020B0004020202020204" pitchFamily="34" charset="0"/>
                        </a:rPr>
                        <a:t>47</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56</a:t>
                      </a:r>
                    </a:p>
                  </a:txBody>
                  <a:tcPr marL="9525" marR="9525" marT="9525" marB="0" anchor="ctr"/>
                </a:tc>
                <a:extLst>
                  <a:ext uri="{0D108BD9-81ED-4DB2-BD59-A6C34878D82A}">
                    <a16:rowId xmlns:a16="http://schemas.microsoft.com/office/drawing/2014/main" val="1246772563"/>
                  </a:ext>
                </a:extLst>
              </a:tr>
              <a:tr h="280848">
                <a:tc>
                  <a:txBody>
                    <a:bodyPr/>
                    <a:lstStyle/>
                    <a:p>
                      <a:pPr algn="ctr" fontAlgn="ctr"/>
                      <a:r>
                        <a:rPr lang="it-IT" sz="1100" b="0" i="0" u="none" strike="noStrike">
                          <a:solidFill>
                            <a:srgbClr val="000000"/>
                          </a:solidFill>
                          <a:effectLst/>
                          <a:latin typeface="Aptos Narrow" panose="020B0004020202020204" pitchFamily="34" charset="0"/>
                        </a:rPr>
                        <a:t>49</a:t>
                      </a:r>
                    </a:p>
                  </a:txBody>
                  <a:tcPr marL="9525" marR="9525" marT="9525" marB="0" anchor="ctr"/>
                </a:tc>
                <a:tc>
                  <a:txBody>
                    <a:bodyPr/>
                    <a:lstStyle/>
                    <a:p>
                      <a:pPr algn="ctr" fontAlgn="ctr"/>
                      <a:r>
                        <a:rPr lang="it-IT" sz="1100" b="0" i="0" u="none" strike="noStrike" dirty="0">
                          <a:solidFill>
                            <a:srgbClr val="000000"/>
                          </a:solidFill>
                          <a:effectLst/>
                          <a:latin typeface="Aptos Narrow" panose="020B0004020202020204" pitchFamily="34" charset="0"/>
                        </a:rPr>
                        <a:t>52</a:t>
                      </a:r>
                    </a:p>
                  </a:txBody>
                  <a:tcPr marL="9525" marR="9525" marT="9525" marB="0" anchor="ctr"/>
                </a:tc>
                <a:extLst>
                  <a:ext uri="{0D108BD9-81ED-4DB2-BD59-A6C34878D82A}">
                    <a16:rowId xmlns:a16="http://schemas.microsoft.com/office/drawing/2014/main" val="758985470"/>
                  </a:ext>
                </a:extLst>
              </a:tr>
            </a:tbl>
          </a:graphicData>
        </a:graphic>
      </p:graphicFrame>
      <p:graphicFrame>
        <p:nvGraphicFramePr>
          <p:cNvPr id="8" name="Tabella 7">
            <a:extLst>
              <a:ext uri="{FF2B5EF4-FFF2-40B4-BE49-F238E27FC236}">
                <a16:creationId xmlns:a16="http://schemas.microsoft.com/office/drawing/2014/main" id="{0EE82B9F-8396-19CC-9AC3-79953365D9FF}"/>
              </a:ext>
            </a:extLst>
          </p:cNvPr>
          <p:cNvGraphicFramePr>
            <a:graphicFrameLocks noGrp="1"/>
          </p:cNvGraphicFramePr>
          <p:nvPr>
            <p:extLst>
              <p:ext uri="{D42A27DB-BD31-4B8C-83A1-F6EECF244321}">
                <p14:modId xmlns:p14="http://schemas.microsoft.com/office/powerpoint/2010/main" val="2676169251"/>
              </p:ext>
            </p:extLst>
          </p:nvPr>
        </p:nvGraphicFramePr>
        <p:xfrm>
          <a:off x="3994105" y="2485045"/>
          <a:ext cx="6582280" cy="1100664"/>
        </p:xfrm>
        <a:graphic>
          <a:graphicData uri="http://schemas.openxmlformats.org/drawingml/2006/table">
            <a:tbl>
              <a:tblPr firstRow="1" bandRow="1">
                <a:tableStyleId>{5C22544A-7EE6-4342-B048-85BDC9FD1C3A}</a:tableStyleId>
              </a:tblPr>
              <a:tblGrid>
                <a:gridCol w="1316456">
                  <a:extLst>
                    <a:ext uri="{9D8B030D-6E8A-4147-A177-3AD203B41FA5}">
                      <a16:colId xmlns:a16="http://schemas.microsoft.com/office/drawing/2014/main" val="121677234"/>
                    </a:ext>
                  </a:extLst>
                </a:gridCol>
                <a:gridCol w="1316456">
                  <a:extLst>
                    <a:ext uri="{9D8B030D-6E8A-4147-A177-3AD203B41FA5}">
                      <a16:colId xmlns:a16="http://schemas.microsoft.com/office/drawing/2014/main" val="1277924275"/>
                    </a:ext>
                  </a:extLst>
                </a:gridCol>
                <a:gridCol w="1316456">
                  <a:extLst>
                    <a:ext uri="{9D8B030D-6E8A-4147-A177-3AD203B41FA5}">
                      <a16:colId xmlns:a16="http://schemas.microsoft.com/office/drawing/2014/main" val="3628474635"/>
                    </a:ext>
                  </a:extLst>
                </a:gridCol>
                <a:gridCol w="1316456">
                  <a:extLst>
                    <a:ext uri="{9D8B030D-6E8A-4147-A177-3AD203B41FA5}">
                      <a16:colId xmlns:a16="http://schemas.microsoft.com/office/drawing/2014/main" val="4276547577"/>
                    </a:ext>
                  </a:extLst>
                </a:gridCol>
                <a:gridCol w="1316456">
                  <a:extLst>
                    <a:ext uri="{9D8B030D-6E8A-4147-A177-3AD203B41FA5}">
                      <a16:colId xmlns:a16="http://schemas.microsoft.com/office/drawing/2014/main" val="3625409545"/>
                    </a:ext>
                  </a:extLst>
                </a:gridCol>
              </a:tblGrid>
              <a:tr h="366888">
                <a:tc>
                  <a:txBody>
                    <a:bodyPr/>
                    <a:lstStyle/>
                    <a:p>
                      <a:pPr algn="ctr"/>
                      <a:r>
                        <a:rPr lang="it-IT" sz="1100" dirty="0"/>
                        <a:t>Groups</a:t>
                      </a:r>
                    </a:p>
                  </a:txBody>
                  <a:tcPr anchor="ctr"/>
                </a:tc>
                <a:tc>
                  <a:txBody>
                    <a:bodyPr/>
                    <a:lstStyle/>
                    <a:p>
                      <a:pPr algn="ctr"/>
                      <a:r>
                        <a:rPr lang="it-IT" sz="1100" dirty="0" err="1"/>
                        <a:t>Count</a:t>
                      </a:r>
                      <a:endParaRPr lang="it-IT" sz="1100" dirty="0"/>
                    </a:p>
                  </a:txBody>
                  <a:tcPr anchor="ctr"/>
                </a:tc>
                <a:tc>
                  <a:txBody>
                    <a:bodyPr/>
                    <a:lstStyle/>
                    <a:p>
                      <a:pPr algn="ctr"/>
                      <a:r>
                        <a:rPr lang="it-IT" sz="1100" dirty="0"/>
                        <a:t>Sum</a:t>
                      </a:r>
                    </a:p>
                  </a:txBody>
                  <a:tcPr anchor="ctr"/>
                </a:tc>
                <a:tc>
                  <a:txBody>
                    <a:bodyPr/>
                    <a:lstStyle/>
                    <a:p>
                      <a:pPr algn="ctr"/>
                      <a:r>
                        <a:rPr lang="it-IT" sz="1100" dirty="0"/>
                        <a:t>Mean</a:t>
                      </a:r>
                    </a:p>
                  </a:txBody>
                  <a:tcPr anchor="ctr"/>
                </a:tc>
                <a:tc>
                  <a:txBody>
                    <a:bodyPr/>
                    <a:lstStyle/>
                    <a:p>
                      <a:pPr algn="ctr"/>
                      <a:r>
                        <a:rPr lang="it-IT" sz="1100" dirty="0" err="1"/>
                        <a:t>Variance</a:t>
                      </a:r>
                      <a:endParaRPr lang="it-IT" sz="1100" dirty="0"/>
                    </a:p>
                  </a:txBody>
                  <a:tcPr anchor="ctr"/>
                </a:tc>
                <a:extLst>
                  <a:ext uri="{0D108BD9-81ED-4DB2-BD59-A6C34878D82A}">
                    <a16:rowId xmlns:a16="http://schemas.microsoft.com/office/drawing/2014/main" val="343840461"/>
                  </a:ext>
                </a:extLst>
              </a:tr>
              <a:tr h="366888">
                <a:tc>
                  <a:txBody>
                    <a:bodyPr/>
                    <a:lstStyle/>
                    <a:p>
                      <a:pPr algn="ctr" fontAlgn="b"/>
                      <a:r>
                        <a:rPr lang="it-IT" sz="1100" b="0" i="0" u="none" strike="noStrike" dirty="0">
                          <a:solidFill>
                            <a:srgbClr val="000000"/>
                          </a:solidFill>
                          <a:effectLst/>
                          <a:latin typeface="Aptos Narrow" panose="020B0004020202020204" pitchFamily="34" charset="0"/>
                        </a:rPr>
                        <a:t>Group A</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8</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396</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49,5</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10,28571</a:t>
                      </a:r>
                    </a:p>
                  </a:txBody>
                  <a:tcPr marL="9525" marR="9525" marT="9525" marB="0" anchor="ctr"/>
                </a:tc>
                <a:extLst>
                  <a:ext uri="{0D108BD9-81ED-4DB2-BD59-A6C34878D82A}">
                    <a16:rowId xmlns:a16="http://schemas.microsoft.com/office/drawing/2014/main" val="2416704027"/>
                  </a:ext>
                </a:extLst>
              </a:tr>
              <a:tr h="366888">
                <a:tc>
                  <a:txBody>
                    <a:bodyPr/>
                    <a:lstStyle/>
                    <a:p>
                      <a:pPr algn="ctr" fontAlgn="b"/>
                      <a:r>
                        <a:rPr lang="it-IT" sz="1100" b="0" i="0" u="none" strike="noStrike" dirty="0">
                          <a:solidFill>
                            <a:srgbClr val="000000"/>
                          </a:solidFill>
                          <a:effectLst/>
                          <a:latin typeface="Aptos Narrow" panose="020B0004020202020204" pitchFamily="34" charset="0"/>
                        </a:rPr>
                        <a:t>Group B</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8</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436</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54,5</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12,85714</a:t>
                      </a:r>
                    </a:p>
                  </a:txBody>
                  <a:tcPr marL="9525" marR="9525" marT="9525" marB="0" anchor="ctr"/>
                </a:tc>
                <a:extLst>
                  <a:ext uri="{0D108BD9-81ED-4DB2-BD59-A6C34878D82A}">
                    <a16:rowId xmlns:a16="http://schemas.microsoft.com/office/drawing/2014/main" val="602588270"/>
                  </a:ext>
                </a:extLst>
              </a:tr>
            </a:tbl>
          </a:graphicData>
        </a:graphic>
      </p:graphicFrame>
      <p:graphicFrame>
        <p:nvGraphicFramePr>
          <p:cNvPr id="9" name="Tabella 8">
            <a:extLst>
              <a:ext uri="{FF2B5EF4-FFF2-40B4-BE49-F238E27FC236}">
                <a16:creationId xmlns:a16="http://schemas.microsoft.com/office/drawing/2014/main" id="{21BA3C1A-1712-C474-FB8D-FE9AA0129C67}"/>
              </a:ext>
            </a:extLst>
          </p:cNvPr>
          <p:cNvGraphicFramePr>
            <a:graphicFrameLocks noGrp="1"/>
          </p:cNvGraphicFramePr>
          <p:nvPr>
            <p:extLst>
              <p:ext uri="{D42A27DB-BD31-4B8C-83A1-F6EECF244321}">
                <p14:modId xmlns:p14="http://schemas.microsoft.com/office/powerpoint/2010/main" val="52390079"/>
              </p:ext>
            </p:extLst>
          </p:nvPr>
        </p:nvGraphicFramePr>
        <p:xfrm>
          <a:off x="3558102" y="4622899"/>
          <a:ext cx="8128001" cy="1906652"/>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563263444"/>
                    </a:ext>
                  </a:extLst>
                </a:gridCol>
                <a:gridCol w="1161143">
                  <a:extLst>
                    <a:ext uri="{9D8B030D-6E8A-4147-A177-3AD203B41FA5}">
                      <a16:colId xmlns:a16="http://schemas.microsoft.com/office/drawing/2014/main" val="1789884103"/>
                    </a:ext>
                  </a:extLst>
                </a:gridCol>
                <a:gridCol w="1161143">
                  <a:extLst>
                    <a:ext uri="{9D8B030D-6E8A-4147-A177-3AD203B41FA5}">
                      <a16:colId xmlns:a16="http://schemas.microsoft.com/office/drawing/2014/main" val="3239979032"/>
                    </a:ext>
                  </a:extLst>
                </a:gridCol>
                <a:gridCol w="1161143">
                  <a:extLst>
                    <a:ext uri="{9D8B030D-6E8A-4147-A177-3AD203B41FA5}">
                      <a16:colId xmlns:a16="http://schemas.microsoft.com/office/drawing/2014/main" val="1202094922"/>
                    </a:ext>
                  </a:extLst>
                </a:gridCol>
                <a:gridCol w="1161143">
                  <a:extLst>
                    <a:ext uri="{9D8B030D-6E8A-4147-A177-3AD203B41FA5}">
                      <a16:colId xmlns:a16="http://schemas.microsoft.com/office/drawing/2014/main" val="2470386863"/>
                    </a:ext>
                  </a:extLst>
                </a:gridCol>
                <a:gridCol w="1161143">
                  <a:extLst>
                    <a:ext uri="{9D8B030D-6E8A-4147-A177-3AD203B41FA5}">
                      <a16:colId xmlns:a16="http://schemas.microsoft.com/office/drawing/2014/main" val="3828862966"/>
                    </a:ext>
                  </a:extLst>
                </a:gridCol>
                <a:gridCol w="1161143">
                  <a:extLst>
                    <a:ext uri="{9D8B030D-6E8A-4147-A177-3AD203B41FA5}">
                      <a16:colId xmlns:a16="http://schemas.microsoft.com/office/drawing/2014/main" val="4003303294"/>
                    </a:ext>
                  </a:extLst>
                </a:gridCol>
              </a:tblGrid>
              <a:tr h="370840">
                <a:tc>
                  <a:txBody>
                    <a:bodyPr/>
                    <a:lstStyle/>
                    <a:p>
                      <a:pPr algn="ctr"/>
                      <a:r>
                        <a:rPr lang="it-IT" sz="1100" dirty="0"/>
                        <a:t>Source of </a:t>
                      </a:r>
                      <a:r>
                        <a:rPr lang="it-IT" sz="1100" dirty="0" err="1"/>
                        <a:t>Variantion</a:t>
                      </a:r>
                      <a:endParaRPr lang="it-IT" sz="1100" dirty="0"/>
                    </a:p>
                  </a:txBody>
                  <a:tcPr anchor="ctr"/>
                </a:tc>
                <a:tc>
                  <a:txBody>
                    <a:bodyPr/>
                    <a:lstStyle/>
                    <a:p>
                      <a:pPr algn="ctr"/>
                      <a:r>
                        <a:rPr lang="it-IT" sz="1100" dirty="0"/>
                        <a:t>SS</a:t>
                      </a:r>
                    </a:p>
                  </a:txBody>
                  <a:tcPr anchor="ctr"/>
                </a:tc>
                <a:tc>
                  <a:txBody>
                    <a:bodyPr/>
                    <a:lstStyle/>
                    <a:p>
                      <a:pPr algn="ctr"/>
                      <a:r>
                        <a:rPr lang="it-IT" sz="1100" dirty="0" err="1"/>
                        <a:t>df</a:t>
                      </a:r>
                      <a:endParaRPr lang="it-IT" sz="1100" dirty="0"/>
                    </a:p>
                  </a:txBody>
                  <a:tcPr anchor="ctr"/>
                </a:tc>
                <a:tc>
                  <a:txBody>
                    <a:bodyPr/>
                    <a:lstStyle/>
                    <a:p>
                      <a:pPr algn="ctr"/>
                      <a:r>
                        <a:rPr lang="it-IT" sz="1100" dirty="0"/>
                        <a:t>MS</a:t>
                      </a:r>
                    </a:p>
                  </a:txBody>
                  <a:tcPr anchor="ctr"/>
                </a:tc>
                <a:tc>
                  <a:txBody>
                    <a:bodyPr/>
                    <a:lstStyle/>
                    <a:p>
                      <a:pPr algn="ctr"/>
                      <a:r>
                        <a:rPr lang="it-IT" sz="1100" dirty="0"/>
                        <a:t>F</a:t>
                      </a:r>
                    </a:p>
                  </a:txBody>
                  <a:tcPr anchor="ctr"/>
                </a:tc>
                <a:tc>
                  <a:txBody>
                    <a:bodyPr/>
                    <a:lstStyle/>
                    <a:p>
                      <a:pPr algn="ctr"/>
                      <a:r>
                        <a:rPr lang="it-IT" sz="1100" dirty="0"/>
                        <a:t>P-</a:t>
                      </a:r>
                      <a:r>
                        <a:rPr lang="it-IT" sz="1100" dirty="0" err="1"/>
                        <a:t>value</a:t>
                      </a:r>
                      <a:endParaRPr lang="it-IT" sz="1100" dirty="0"/>
                    </a:p>
                  </a:txBody>
                  <a:tcPr anchor="ctr"/>
                </a:tc>
                <a:tc>
                  <a:txBody>
                    <a:bodyPr/>
                    <a:lstStyle/>
                    <a:p>
                      <a:pPr algn="ctr"/>
                      <a:r>
                        <a:rPr lang="it-IT" sz="1100" dirty="0"/>
                        <a:t>F </a:t>
                      </a:r>
                      <a:r>
                        <a:rPr lang="it-IT" sz="1100" dirty="0" err="1"/>
                        <a:t>crit</a:t>
                      </a:r>
                      <a:endParaRPr lang="it-IT" sz="1100" dirty="0"/>
                    </a:p>
                  </a:txBody>
                  <a:tcPr anchor="ctr"/>
                </a:tc>
                <a:extLst>
                  <a:ext uri="{0D108BD9-81ED-4DB2-BD59-A6C34878D82A}">
                    <a16:rowId xmlns:a16="http://schemas.microsoft.com/office/drawing/2014/main" val="1649926370"/>
                  </a:ext>
                </a:extLst>
              </a:tr>
              <a:tr h="367412">
                <a:tc>
                  <a:txBody>
                    <a:bodyPr/>
                    <a:lstStyle/>
                    <a:p>
                      <a:pPr algn="ctr" fontAlgn="b"/>
                      <a:r>
                        <a:rPr lang="it-IT" sz="1100" b="0" i="0" u="none" strike="noStrike" dirty="0" err="1">
                          <a:solidFill>
                            <a:srgbClr val="000000"/>
                          </a:solidFill>
                          <a:effectLst/>
                          <a:latin typeface="Aptos Narrow" panose="020B0004020202020204" pitchFamily="34" charset="0"/>
                        </a:rPr>
                        <a:t>Between</a:t>
                      </a:r>
                      <a:r>
                        <a:rPr lang="it-IT" sz="1100" b="0" i="0" u="none" strike="noStrike" dirty="0">
                          <a:solidFill>
                            <a:srgbClr val="000000"/>
                          </a:solidFill>
                          <a:effectLst/>
                          <a:latin typeface="Aptos Narrow" panose="020B0004020202020204" pitchFamily="34" charset="0"/>
                        </a:rPr>
                        <a:t> groups</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100</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100</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8,641975</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0,010762558</a:t>
                      </a:r>
                    </a:p>
                  </a:txBody>
                  <a:tcPr marL="9525" marR="9525" marT="9525" marB="0" anchor="ctr"/>
                </a:tc>
                <a:tc>
                  <a:txBody>
                    <a:bodyPr/>
                    <a:lstStyle/>
                    <a:p>
                      <a:pPr algn="ctr" fontAlgn="b"/>
                      <a:r>
                        <a:rPr lang="it-IT" sz="1100" b="0" i="0" u="none" strike="noStrike">
                          <a:solidFill>
                            <a:srgbClr val="000000"/>
                          </a:solidFill>
                          <a:effectLst/>
                          <a:latin typeface="Aptos Narrow" panose="020B0004020202020204" pitchFamily="34" charset="0"/>
                        </a:rPr>
                        <a:t>4,60011</a:t>
                      </a:r>
                    </a:p>
                  </a:txBody>
                  <a:tcPr marL="9525" marR="9525" marT="9525" marB="0" anchor="ctr"/>
                </a:tc>
                <a:extLst>
                  <a:ext uri="{0D108BD9-81ED-4DB2-BD59-A6C34878D82A}">
                    <a16:rowId xmlns:a16="http://schemas.microsoft.com/office/drawing/2014/main" val="1915635895"/>
                  </a:ext>
                </a:extLst>
              </a:tr>
              <a:tr h="370840">
                <a:tc>
                  <a:txBody>
                    <a:bodyPr/>
                    <a:lstStyle/>
                    <a:p>
                      <a:pPr algn="ctr" fontAlgn="b"/>
                      <a:r>
                        <a:rPr lang="it-IT" sz="1100" b="0" i="0" u="none" strike="noStrike">
                          <a:solidFill>
                            <a:srgbClr val="000000"/>
                          </a:solidFill>
                          <a:effectLst/>
                          <a:latin typeface="Aptos Narrow" panose="020B0004020202020204" pitchFamily="34" charset="0"/>
                        </a:rPr>
                        <a:t>Within groups</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162</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14</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11,57143</a:t>
                      </a: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928431807"/>
                  </a:ext>
                </a:extLst>
              </a:tr>
              <a:tr h="370840">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847375035"/>
                  </a:ext>
                </a:extLst>
              </a:tr>
              <a:tr h="370840">
                <a:tc>
                  <a:txBody>
                    <a:bodyPr/>
                    <a:lstStyle/>
                    <a:p>
                      <a:pPr algn="ctr" fontAlgn="b"/>
                      <a:r>
                        <a:rPr lang="it-IT" sz="1100" b="0" i="0" u="none" strike="noStrike" dirty="0">
                          <a:solidFill>
                            <a:srgbClr val="000000"/>
                          </a:solidFill>
                          <a:effectLst/>
                          <a:latin typeface="Aptos Narrow" panose="020B0004020202020204" pitchFamily="34" charset="0"/>
                        </a:rPr>
                        <a:t>Total</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262</a:t>
                      </a:r>
                    </a:p>
                  </a:txBody>
                  <a:tcPr marL="9525" marR="9525" marT="9525" marB="0" anchor="ctr"/>
                </a:tc>
                <a:tc>
                  <a:txBody>
                    <a:bodyPr/>
                    <a:lstStyle/>
                    <a:p>
                      <a:pPr algn="ctr" fontAlgn="b"/>
                      <a:r>
                        <a:rPr lang="it-IT" sz="1100" b="0" i="0" u="none" strike="noStrike" dirty="0">
                          <a:solidFill>
                            <a:srgbClr val="000000"/>
                          </a:solidFill>
                          <a:effectLst/>
                          <a:latin typeface="Aptos Narrow" panose="020B0004020202020204" pitchFamily="34" charset="0"/>
                        </a:rPr>
                        <a:t>15</a:t>
                      </a: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it-IT"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525725988"/>
                  </a:ext>
                </a:extLst>
              </a:tr>
            </a:tbl>
          </a:graphicData>
        </a:graphic>
      </p:graphicFrame>
      <p:sp>
        <p:nvSpPr>
          <p:cNvPr id="10" name="Segnaposto contenuto 2">
            <a:extLst>
              <a:ext uri="{FF2B5EF4-FFF2-40B4-BE49-F238E27FC236}">
                <a16:creationId xmlns:a16="http://schemas.microsoft.com/office/drawing/2014/main" id="{95AEFE8A-7CF9-7BF7-3E44-2A46E76E9EFF}"/>
              </a:ext>
            </a:extLst>
          </p:cNvPr>
          <p:cNvSpPr txBox="1">
            <a:spLocks/>
          </p:cNvSpPr>
          <p:nvPr/>
        </p:nvSpPr>
        <p:spPr>
          <a:xfrm>
            <a:off x="3558102" y="2136345"/>
            <a:ext cx="1826524" cy="44831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it-IT" sz="1600" dirty="0" err="1"/>
              <a:t>Summary</a:t>
            </a:r>
            <a:endParaRPr lang="it-IT" sz="1600" dirty="0"/>
          </a:p>
        </p:txBody>
      </p:sp>
      <p:sp>
        <p:nvSpPr>
          <p:cNvPr id="12" name="Segnaposto contenuto 2">
            <a:extLst>
              <a:ext uri="{FF2B5EF4-FFF2-40B4-BE49-F238E27FC236}">
                <a16:creationId xmlns:a16="http://schemas.microsoft.com/office/drawing/2014/main" id="{B5922669-6CBB-E2CF-6468-C8F83D116F32}"/>
              </a:ext>
            </a:extLst>
          </p:cNvPr>
          <p:cNvSpPr txBox="1">
            <a:spLocks/>
          </p:cNvSpPr>
          <p:nvPr/>
        </p:nvSpPr>
        <p:spPr>
          <a:xfrm>
            <a:off x="3080843" y="4273345"/>
            <a:ext cx="1826524" cy="44831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it-IT" sz="1600" dirty="0"/>
              <a:t>ANOVA</a:t>
            </a:r>
          </a:p>
        </p:txBody>
      </p:sp>
      <p:sp>
        <p:nvSpPr>
          <p:cNvPr id="13" name="Ovale 12">
            <a:extLst>
              <a:ext uri="{FF2B5EF4-FFF2-40B4-BE49-F238E27FC236}">
                <a16:creationId xmlns:a16="http://schemas.microsoft.com/office/drawing/2014/main" id="{56F7CE66-265D-9FD2-E17C-1B9F70257037}"/>
              </a:ext>
            </a:extLst>
          </p:cNvPr>
          <p:cNvSpPr/>
          <p:nvPr/>
        </p:nvSpPr>
        <p:spPr>
          <a:xfrm>
            <a:off x="8286356" y="4969291"/>
            <a:ext cx="977462" cy="504496"/>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38C99B46-C892-5444-A4EF-CD7606ED9C0A}"/>
              </a:ext>
            </a:extLst>
          </p:cNvPr>
          <p:cNvSpPr/>
          <p:nvPr/>
        </p:nvSpPr>
        <p:spPr>
          <a:xfrm>
            <a:off x="10620704" y="4969291"/>
            <a:ext cx="977462" cy="504496"/>
          </a:xfrm>
          <a:prstGeom prst="ellipse">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1783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DCAC0C-F415-07E4-3DCC-2BB0906DE048}"/>
              </a:ext>
            </a:extLst>
          </p:cNvPr>
          <p:cNvSpPr>
            <a:spLocks noGrp="1"/>
          </p:cNvSpPr>
          <p:nvPr>
            <p:ph type="title"/>
          </p:nvPr>
        </p:nvSpPr>
        <p:spPr/>
        <p:txBody>
          <a:bodyPr/>
          <a:lstStyle/>
          <a:p>
            <a:r>
              <a:rPr lang="it-IT" dirty="0"/>
              <a:t>USER EVALUATION – </a:t>
            </a:r>
            <a:r>
              <a:rPr lang="it-IT" dirty="0" err="1"/>
              <a:t>controlled</a:t>
            </a:r>
            <a:r>
              <a:rPr lang="it-IT" dirty="0"/>
              <a:t> </a:t>
            </a:r>
            <a:r>
              <a:rPr lang="it-IT" dirty="0" err="1"/>
              <a:t>experiment</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8A6D62D1-6554-3BD4-0D71-92EAC161F90B}"/>
                  </a:ext>
                </a:extLst>
              </p:cNvPr>
              <p:cNvSpPr>
                <a:spLocks noGrp="1"/>
              </p:cNvSpPr>
              <p:nvPr>
                <p:ph idx="1"/>
              </p:nvPr>
            </p:nvSpPr>
            <p:spPr>
              <a:xfrm>
                <a:off x="1251678" y="3126307"/>
                <a:ext cx="10178322" cy="3022245"/>
              </a:xfrm>
            </p:spPr>
            <p:txBody>
              <a:bodyPr>
                <a:normAutofit/>
              </a:bodyPr>
              <a:lstStyle/>
              <a:p>
                <a:pPr marL="0" indent="0">
                  <a:buNone/>
                </a:pPr>
                <a:r>
                  <a:rPr lang="it-IT" dirty="0"/>
                  <a:t>From the </a:t>
                </a:r>
                <a:r>
                  <a:rPr lang="it-IT" dirty="0" err="1"/>
                  <a:t>results</a:t>
                </a:r>
                <a:r>
                  <a:rPr lang="it-IT" dirty="0"/>
                  <a:t> of the ANOVA </a:t>
                </a:r>
                <a:r>
                  <a:rPr lang="it-IT" dirty="0" err="1"/>
                  <a:t>we</a:t>
                </a:r>
                <a:r>
                  <a:rPr lang="it-IT" dirty="0"/>
                  <a:t> can </a:t>
                </a:r>
                <a:r>
                  <a:rPr lang="it-IT" dirty="0" err="1"/>
                  <a:t>see</a:t>
                </a:r>
                <a:r>
                  <a:rPr lang="it-IT" dirty="0"/>
                  <a:t> </a:t>
                </a:r>
                <a:r>
                  <a:rPr lang="it-IT" dirty="0" err="1"/>
                  <a:t>that</a:t>
                </a:r>
                <a:endParaRPr lang="it-IT"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𝐹</m:t>
                      </m:r>
                      <m:r>
                        <a:rPr lang="it-IT" b="0" i="1" smtClean="0">
                          <a:latin typeface="Cambria Math" panose="02040503050406030204" pitchFamily="18" charset="0"/>
                        </a:rPr>
                        <m:t>&gt;</m:t>
                      </m:r>
                      <m:r>
                        <a:rPr lang="it-IT" b="0" i="1" smtClean="0">
                          <a:latin typeface="Cambria Math" panose="02040503050406030204" pitchFamily="18" charset="0"/>
                        </a:rPr>
                        <m:t>𝐹</m:t>
                      </m:r>
                      <m:r>
                        <a:rPr lang="it-IT" b="0" i="1" smtClean="0">
                          <a:latin typeface="Cambria Math" panose="02040503050406030204" pitchFamily="18" charset="0"/>
                        </a:rPr>
                        <m:t> </m:t>
                      </m:r>
                      <m:r>
                        <a:rPr lang="it-IT" b="0" i="1" smtClean="0">
                          <a:latin typeface="Cambria Math" panose="02040503050406030204" pitchFamily="18" charset="0"/>
                        </a:rPr>
                        <m:t>𝑐𝑟𝑖𝑡</m:t>
                      </m:r>
                    </m:oMath>
                  </m:oMathPara>
                </a14:m>
                <a:endParaRPr lang="it-IT" b="0" dirty="0"/>
              </a:p>
              <a:p>
                <a:pPr marL="0" indent="0">
                  <a:buNone/>
                </a:pPr>
                <a:r>
                  <a:rPr lang="it-IT" dirty="0"/>
                  <a:t>meaning </a:t>
                </a:r>
                <a:r>
                  <a:rPr lang="it-IT" dirty="0" err="1"/>
                  <a:t>there</a:t>
                </a:r>
                <a:r>
                  <a:rPr lang="it-IT" dirty="0"/>
                  <a:t> </a:t>
                </a:r>
                <a:r>
                  <a:rPr lang="it-IT" dirty="0" err="1"/>
                  <a:t>is</a:t>
                </a:r>
                <a:r>
                  <a:rPr lang="it-IT" dirty="0"/>
                  <a:t> a </a:t>
                </a:r>
                <a:r>
                  <a:rPr lang="it-IT" dirty="0" err="1"/>
                  <a:t>statistically</a:t>
                </a:r>
                <a:r>
                  <a:rPr lang="it-IT" dirty="0"/>
                  <a:t> </a:t>
                </a:r>
                <a:r>
                  <a:rPr lang="it-IT" dirty="0" err="1"/>
                  <a:t>significant</a:t>
                </a:r>
                <a:r>
                  <a:rPr lang="it-IT" dirty="0"/>
                  <a:t> </a:t>
                </a:r>
                <a:r>
                  <a:rPr lang="it-IT" dirty="0" err="1"/>
                  <a:t>difference</a:t>
                </a:r>
                <a:r>
                  <a:rPr lang="it-IT" dirty="0"/>
                  <a:t> in task times </a:t>
                </a:r>
                <a:r>
                  <a:rPr lang="it-IT" dirty="0" err="1"/>
                  <a:t>between</a:t>
                </a:r>
                <a:r>
                  <a:rPr lang="it-IT" dirty="0"/>
                  <a:t> Group A and Group B. </a:t>
                </a:r>
              </a:p>
              <a:p>
                <a:pPr marL="0" indent="0">
                  <a:buNone/>
                </a:pPr>
                <a:r>
                  <a:rPr lang="it-IT" dirty="0" err="1"/>
                  <a:t>We</a:t>
                </a:r>
                <a:r>
                  <a:rPr lang="it-IT" dirty="0"/>
                  <a:t> can </a:t>
                </a:r>
                <a:r>
                  <a:rPr lang="it-IT" dirty="0" err="1"/>
                  <a:t>thus</a:t>
                </a:r>
                <a:r>
                  <a:rPr lang="it-IT" dirty="0"/>
                  <a:t> </a:t>
                </a:r>
                <a:r>
                  <a:rPr lang="it-IT" dirty="0" err="1"/>
                  <a:t>reject</a:t>
                </a:r>
                <a:r>
                  <a:rPr lang="it-IT" dirty="0"/>
                  <a:t> the </a:t>
                </a:r>
                <a:r>
                  <a:rPr lang="it-IT" dirty="0" err="1"/>
                  <a:t>null</a:t>
                </a:r>
                <a:r>
                  <a:rPr lang="it-IT" dirty="0"/>
                  <a:t> </a:t>
                </a:r>
                <a:r>
                  <a:rPr lang="it-IT" dirty="0" err="1"/>
                  <a:t>hypotesis</a:t>
                </a:r>
                <a:r>
                  <a:rPr lang="it-IT" dirty="0"/>
                  <a:t> and conclude </a:t>
                </a:r>
                <a:r>
                  <a:rPr lang="it-IT" dirty="0" err="1"/>
                  <a:t>that</a:t>
                </a:r>
                <a:r>
                  <a:rPr lang="it-IT" dirty="0"/>
                  <a:t> the </a:t>
                </a:r>
                <a:r>
                  <a:rPr lang="it-IT" dirty="0" err="1"/>
                  <a:t>interface</a:t>
                </a:r>
                <a:r>
                  <a:rPr lang="it-IT" dirty="0"/>
                  <a:t> </a:t>
                </a:r>
                <a:r>
                  <a:rPr lang="it-IT" dirty="0" err="1"/>
                  <a:t>used</a:t>
                </a:r>
                <a:r>
                  <a:rPr lang="it-IT" dirty="0"/>
                  <a:t> by Group A (the one with labels) </a:t>
                </a:r>
                <a:r>
                  <a:rPr lang="it-IT" dirty="0" err="1"/>
                  <a:t>is</a:t>
                </a:r>
                <a:r>
                  <a:rPr lang="it-IT" dirty="0"/>
                  <a:t> </a:t>
                </a:r>
                <a:r>
                  <a:rPr lang="it-IT" dirty="0" err="1"/>
                  <a:t>better</a:t>
                </a:r>
                <a:r>
                  <a:rPr lang="it-IT" dirty="0"/>
                  <a:t> </a:t>
                </a:r>
                <a:r>
                  <a:rPr lang="it-IT" dirty="0" err="1"/>
                  <a:t>than</a:t>
                </a:r>
                <a:r>
                  <a:rPr lang="it-IT" dirty="0"/>
                  <a:t> the one </a:t>
                </a:r>
                <a:r>
                  <a:rPr lang="it-IT" dirty="0" err="1"/>
                  <a:t>used</a:t>
                </a:r>
                <a:r>
                  <a:rPr lang="it-IT" dirty="0"/>
                  <a:t> by Group B.</a:t>
                </a:r>
              </a:p>
              <a:p>
                <a:pPr marL="0" indent="0">
                  <a:buNone/>
                </a:pPr>
                <a:r>
                  <a:rPr lang="it-IT" dirty="0" err="1"/>
                  <a:t>Therefore</a:t>
                </a:r>
                <a:r>
                  <a:rPr lang="it-IT" dirty="0"/>
                  <a:t>, </a:t>
                </a:r>
                <a:r>
                  <a:rPr lang="it-IT" dirty="0" err="1"/>
                  <a:t>we</a:t>
                </a:r>
                <a:r>
                  <a:rPr lang="it-IT" dirty="0"/>
                  <a:t> </a:t>
                </a:r>
                <a:r>
                  <a:rPr lang="it-IT" dirty="0" err="1"/>
                  <a:t>chose</a:t>
                </a:r>
                <a:r>
                  <a:rPr lang="it-IT" dirty="0"/>
                  <a:t> to use the </a:t>
                </a:r>
                <a:r>
                  <a:rPr lang="it-IT" dirty="0" err="1"/>
                  <a:t>interface</a:t>
                </a:r>
                <a:r>
                  <a:rPr lang="it-IT" dirty="0"/>
                  <a:t> with labels in the </a:t>
                </a:r>
                <a:r>
                  <a:rPr lang="it-IT" dirty="0" err="1"/>
                  <a:t>final</a:t>
                </a:r>
                <a:r>
                  <a:rPr lang="it-IT" dirty="0"/>
                  <a:t> </a:t>
                </a:r>
                <a:r>
                  <a:rPr lang="it-IT" dirty="0" err="1"/>
                  <a:t>prototype</a:t>
                </a:r>
                <a:r>
                  <a:rPr lang="it-IT" dirty="0"/>
                  <a:t>.</a:t>
                </a:r>
              </a:p>
            </p:txBody>
          </p:sp>
        </mc:Choice>
        <mc:Fallback>
          <p:sp>
            <p:nvSpPr>
              <p:cNvPr id="3" name="Segnaposto contenuto 2">
                <a:extLst>
                  <a:ext uri="{FF2B5EF4-FFF2-40B4-BE49-F238E27FC236}">
                    <a16:creationId xmlns:a16="http://schemas.microsoft.com/office/drawing/2014/main" id="{8A6D62D1-6554-3BD4-0D71-92EAC161F90B}"/>
                  </a:ext>
                </a:extLst>
              </p:cNvPr>
              <p:cNvSpPr>
                <a:spLocks noGrp="1" noRot="1" noChangeAspect="1" noMove="1" noResize="1" noEditPoints="1" noAdjustHandles="1" noChangeArrowheads="1" noChangeShapeType="1" noTextEdit="1"/>
              </p:cNvSpPr>
              <p:nvPr>
                <p:ph idx="1"/>
              </p:nvPr>
            </p:nvSpPr>
            <p:spPr>
              <a:xfrm>
                <a:off x="1251678" y="3126307"/>
                <a:ext cx="10178322" cy="3022245"/>
              </a:xfrm>
              <a:blipFill>
                <a:blip r:embed="rId2"/>
                <a:stretch>
                  <a:fillRect l="-599" t="-1008" r="-180"/>
                </a:stretch>
              </a:blipFill>
            </p:spPr>
            <p:txBody>
              <a:bodyPr/>
              <a:lstStyle/>
              <a:p>
                <a:r>
                  <a:rPr lang="it-IT">
                    <a:noFill/>
                  </a:rPr>
                  <a:t> </a:t>
                </a:r>
              </a:p>
            </p:txBody>
          </p:sp>
        </mc:Fallback>
      </mc:AlternateContent>
    </p:spTree>
    <p:extLst>
      <p:ext uri="{BB962C8B-B14F-4D97-AF65-F5344CB8AC3E}">
        <p14:creationId xmlns:p14="http://schemas.microsoft.com/office/powerpoint/2010/main" val="17022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3FBDCA-E9EE-5822-670C-86E213DA1050}"/>
              </a:ext>
            </a:extLst>
          </p:cNvPr>
          <p:cNvSpPr>
            <a:spLocks noGrp="1"/>
          </p:cNvSpPr>
          <p:nvPr>
            <p:ph type="title"/>
          </p:nvPr>
        </p:nvSpPr>
        <p:spPr/>
        <p:txBody>
          <a:bodyPr/>
          <a:lstStyle/>
          <a:p>
            <a:r>
              <a:rPr lang="it-IT" dirty="0" err="1"/>
              <a:t>Final</a:t>
            </a:r>
            <a:r>
              <a:rPr lang="it-IT" dirty="0"/>
              <a:t> </a:t>
            </a:r>
            <a:r>
              <a:rPr lang="it-IT" dirty="0" err="1"/>
              <a:t>realization</a:t>
            </a:r>
            <a:endParaRPr lang="it-IT" dirty="0"/>
          </a:p>
        </p:txBody>
      </p:sp>
      <p:sp>
        <p:nvSpPr>
          <p:cNvPr id="3" name="Segnaposto contenuto 2">
            <a:extLst>
              <a:ext uri="{FF2B5EF4-FFF2-40B4-BE49-F238E27FC236}">
                <a16:creationId xmlns:a16="http://schemas.microsoft.com/office/drawing/2014/main" id="{C2333563-F981-2D2A-35EB-23868F2BC7F4}"/>
              </a:ext>
            </a:extLst>
          </p:cNvPr>
          <p:cNvSpPr>
            <a:spLocks noGrp="1"/>
          </p:cNvSpPr>
          <p:nvPr>
            <p:ph idx="1"/>
          </p:nvPr>
        </p:nvSpPr>
        <p:spPr/>
        <p:txBody>
          <a:bodyPr/>
          <a:lstStyle/>
          <a:p>
            <a:pPr marL="0" indent="0">
              <a:buNone/>
            </a:pPr>
            <a:r>
              <a:rPr lang="it-IT" dirty="0"/>
              <a:t>The </a:t>
            </a:r>
            <a:r>
              <a:rPr lang="it-IT" dirty="0" err="1"/>
              <a:t>final</a:t>
            </a:r>
            <a:r>
              <a:rPr lang="it-IT" dirty="0"/>
              <a:t> product </a:t>
            </a:r>
            <a:r>
              <a:rPr lang="it-IT" dirty="0" err="1"/>
              <a:t>is</a:t>
            </a:r>
            <a:r>
              <a:rPr lang="it-IT" dirty="0"/>
              <a:t> an Android app with the following features:</a:t>
            </a:r>
          </a:p>
          <a:p>
            <a:r>
              <a:rPr lang="it-IT" dirty="0"/>
              <a:t>Tracking and management of </a:t>
            </a:r>
            <a:r>
              <a:rPr lang="it-IT" dirty="0" err="1"/>
              <a:t>transactions</a:t>
            </a:r>
            <a:r>
              <a:rPr lang="it-IT" dirty="0"/>
              <a:t>, </a:t>
            </a:r>
            <a:r>
              <a:rPr lang="it-IT" dirty="0" err="1"/>
              <a:t>loans</a:t>
            </a:r>
            <a:r>
              <a:rPr lang="it-IT" dirty="0"/>
              <a:t> and goals</a:t>
            </a:r>
          </a:p>
          <a:p>
            <a:r>
              <a:rPr lang="it-IT" dirty="0" err="1"/>
              <a:t>Transaction</a:t>
            </a:r>
            <a:r>
              <a:rPr lang="it-IT" dirty="0"/>
              <a:t> </a:t>
            </a:r>
            <a:r>
              <a:rPr lang="it-IT" dirty="0" err="1"/>
              <a:t>categorization</a:t>
            </a:r>
            <a:endParaRPr lang="it-IT" dirty="0"/>
          </a:p>
          <a:p>
            <a:r>
              <a:rPr lang="it-IT" dirty="0" err="1"/>
              <a:t>Graph</a:t>
            </a:r>
            <a:r>
              <a:rPr lang="it-IT" dirty="0"/>
              <a:t> </a:t>
            </a:r>
            <a:r>
              <a:rPr lang="it-IT" dirty="0" err="1"/>
              <a:t>visualization</a:t>
            </a:r>
            <a:endParaRPr lang="it-IT" dirty="0"/>
          </a:p>
          <a:p>
            <a:r>
              <a:rPr lang="it-IT" dirty="0" err="1"/>
              <a:t>Leveling</a:t>
            </a:r>
            <a:r>
              <a:rPr lang="it-IT" dirty="0"/>
              <a:t> system with </a:t>
            </a:r>
            <a:r>
              <a:rPr lang="it-IT" dirty="0" err="1"/>
              <a:t>rewards</a:t>
            </a:r>
            <a:endParaRPr lang="it-IT" dirty="0"/>
          </a:p>
          <a:p>
            <a:r>
              <a:rPr lang="it-IT" dirty="0" err="1"/>
              <a:t>Mechanism</a:t>
            </a:r>
            <a:r>
              <a:rPr lang="it-IT" dirty="0"/>
              <a:t> for secure access</a:t>
            </a:r>
          </a:p>
        </p:txBody>
      </p:sp>
      <p:pic>
        <p:nvPicPr>
          <p:cNvPr id="6" name="Immagine 5">
            <a:extLst>
              <a:ext uri="{FF2B5EF4-FFF2-40B4-BE49-F238E27FC236}">
                <a16:creationId xmlns:a16="http://schemas.microsoft.com/office/drawing/2014/main" id="{64F8D921-086F-09F8-F2EA-759555513750}"/>
              </a:ext>
            </a:extLst>
          </p:cNvPr>
          <p:cNvPicPr>
            <a:picLocks noChangeAspect="1"/>
          </p:cNvPicPr>
          <p:nvPr/>
        </p:nvPicPr>
        <p:blipFill>
          <a:blip r:embed="rId2"/>
          <a:stretch>
            <a:fillRect/>
          </a:stretch>
        </p:blipFill>
        <p:spPr>
          <a:xfrm>
            <a:off x="8687610" y="674255"/>
            <a:ext cx="2617120" cy="5801360"/>
          </a:xfrm>
          <a:prstGeom prst="roundRect">
            <a:avLst>
              <a:gd name="adj" fmla="val 47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883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EE5854-3529-A03D-A42D-21D4451B88C9}"/>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2CE68419-D546-A8AF-E4DD-C920AA38E5E1}"/>
              </a:ext>
            </a:extLst>
          </p:cNvPr>
          <p:cNvSpPr>
            <a:spLocks noGrp="1"/>
          </p:cNvSpPr>
          <p:nvPr>
            <p:ph idx="1"/>
          </p:nvPr>
        </p:nvSpPr>
        <p:spPr>
          <a:xfrm>
            <a:off x="1251678" y="1251784"/>
            <a:ext cx="5155428" cy="5223831"/>
          </a:xfrm>
        </p:spPr>
        <p:txBody>
          <a:bodyPr>
            <a:normAutofit/>
          </a:bodyPr>
          <a:lstStyle/>
          <a:p>
            <a:pPr marL="0" indent="0">
              <a:buNone/>
            </a:pPr>
            <a:r>
              <a:rPr lang="it-IT" b="1" dirty="0"/>
              <a:t>ALEX JAMESON</a:t>
            </a:r>
          </a:p>
          <a:p>
            <a:pPr marL="0" indent="0">
              <a:buNone/>
            </a:pPr>
            <a:r>
              <a:rPr lang="en-US" dirty="0"/>
              <a:t>Alex is an ambitious and forward-thinking university student. He’s disciplined in his studies and works part-time, but struggles with self-control when it comes to impulsive spending. He values freedom and sees owning a car as a symbol of personal success and responsibility.</a:t>
            </a:r>
            <a:endParaRPr lang="it-IT" dirty="0"/>
          </a:p>
        </p:txBody>
      </p:sp>
      <p:sp>
        <p:nvSpPr>
          <p:cNvPr id="4" name="Segnaposto contenuto 2">
            <a:extLst>
              <a:ext uri="{FF2B5EF4-FFF2-40B4-BE49-F238E27FC236}">
                <a16:creationId xmlns:a16="http://schemas.microsoft.com/office/drawing/2014/main" id="{BC734AFC-41EE-8B7F-9801-6948B90893BC}"/>
              </a:ext>
            </a:extLst>
          </p:cNvPr>
          <p:cNvSpPr txBox="1">
            <a:spLocks/>
          </p:cNvSpPr>
          <p:nvPr/>
        </p:nvSpPr>
        <p:spPr>
          <a:xfrm>
            <a:off x="6495393" y="1251784"/>
            <a:ext cx="4950320" cy="52238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Alex dreams of buying his first car but feels overwhelmed trying to balance his school workload, part-time job, and unpredictable spending habits.</a:t>
            </a:r>
          </a:p>
          <a:p>
            <a:pPr marL="0" indent="0">
              <a:buNone/>
            </a:pPr>
            <a:r>
              <a:rPr lang="en-US" dirty="0"/>
              <a:t>When he starts using </a:t>
            </a:r>
            <a:r>
              <a:rPr lang="en-US" dirty="0" err="1"/>
              <a:t>Budgify</a:t>
            </a:r>
            <a:r>
              <a:rPr lang="en-US" dirty="0"/>
              <a:t>, he sets a specific saving goal for his car. Seeing his progress visually keeps him motivated and focused.</a:t>
            </a:r>
          </a:p>
          <a:p>
            <a:pPr marL="0" indent="0">
              <a:buNone/>
            </a:pPr>
            <a:r>
              <a:rPr lang="en-US" dirty="0"/>
              <a:t>Alex becomes more aware of his habitual takeout expenses. He also gains a stronger sense of control in his financial decisions, ultimately purchasing his car without compromising his long-term security.</a:t>
            </a:r>
            <a:endParaRPr lang="it-IT" dirty="0"/>
          </a:p>
        </p:txBody>
      </p:sp>
      <p:pic>
        <p:nvPicPr>
          <p:cNvPr id="9" name="Immagine 8">
            <a:extLst>
              <a:ext uri="{FF2B5EF4-FFF2-40B4-BE49-F238E27FC236}">
                <a16:creationId xmlns:a16="http://schemas.microsoft.com/office/drawing/2014/main" id="{008B9FEC-3E2D-48FC-394B-B2E833781018}"/>
              </a:ext>
            </a:extLst>
          </p:cNvPr>
          <p:cNvPicPr>
            <a:picLocks noChangeAspect="1"/>
          </p:cNvPicPr>
          <p:nvPr/>
        </p:nvPicPr>
        <p:blipFill>
          <a:blip r:embed="rId2"/>
          <a:stretch>
            <a:fillRect/>
          </a:stretch>
        </p:blipFill>
        <p:spPr>
          <a:xfrm>
            <a:off x="2339077" y="3868331"/>
            <a:ext cx="2693276" cy="2693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0650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C1021C-915D-2080-651E-22BC67DA0A32}"/>
              </a:ext>
            </a:extLst>
          </p:cNvPr>
          <p:cNvSpPr>
            <a:spLocks noGrp="1"/>
          </p:cNvSpPr>
          <p:nvPr>
            <p:ph type="title"/>
          </p:nvPr>
        </p:nvSpPr>
        <p:spPr/>
        <p:txBody>
          <a:bodyPr/>
          <a:lstStyle/>
          <a:p>
            <a:r>
              <a:rPr lang="it-IT" dirty="0"/>
              <a:t>Future work</a:t>
            </a:r>
          </a:p>
        </p:txBody>
      </p:sp>
      <p:sp>
        <p:nvSpPr>
          <p:cNvPr id="3" name="Segnaposto contenuto 2">
            <a:extLst>
              <a:ext uri="{FF2B5EF4-FFF2-40B4-BE49-F238E27FC236}">
                <a16:creationId xmlns:a16="http://schemas.microsoft.com/office/drawing/2014/main" id="{C18CEE68-64A1-1FCE-6409-599614646017}"/>
              </a:ext>
            </a:extLst>
          </p:cNvPr>
          <p:cNvSpPr>
            <a:spLocks noGrp="1"/>
          </p:cNvSpPr>
          <p:nvPr>
            <p:ph idx="1"/>
          </p:nvPr>
        </p:nvSpPr>
        <p:spPr>
          <a:xfrm>
            <a:off x="1251678" y="2753361"/>
            <a:ext cx="10178322" cy="3593591"/>
          </a:xfrm>
        </p:spPr>
        <p:txBody>
          <a:bodyPr/>
          <a:lstStyle/>
          <a:p>
            <a:r>
              <a:rPr lang="it-IT" dirty="0" err="1"/>
              <a:t>Add</a:t>
            </a:r>
            <a:r>
              <a:rPr lang="it-IT" dirty="0"/>
              <a:t> more </a:t>
            </a:r>
            <a:r>
              <a:rPr lang="it-IT" dirty="0" err="1"/>
              <a:t>rewards</a:t>
            </a:r>
            <a:endParaRPr lang="it-IT" dirty="0"/>
          </a:p>
          <a:p>
            <a:r>
              <a:rPr lang="it-IT" dirty="0" err="1"/>
              <a:t>Provide</a:t>
            </a:r>
            <a:r>
              <a:rPr lang="it-IT" dirty="0"/>
              <a:t> more </a:t>
            </a:r>
            <a:r>
              <a:rPr lang="it-IT" dirty="0" err="1"/>
              <a:t>types</a:t>
            </a:r>
            <a:r>
              <a:rPr lang="it-IT" dirty="0"/>
              <a:t> of authentication</a:t>
            </a:r>
          </a:p>
          <a:p>
            <a:r>
              <a:rPr lang="it-IT" dirty="0" err="1"/>
              <a:t>Increase</a:t>
            </a:r>
            <a:r>
              <a:rPr lang="it-IT" dirty="0"/>
              <a:t> </a:t>
            </a:r>
            <a:r>
              <a:rPr lang="it-IT" dirty="0" err="1"/>
              <a:t>polish</a:t>
            </a:r>
            <a:r>
              <a:rPr lang="it-IT" dirty="0"/>
              <a:t> in the </a:t>
            </a:r>
            <a:r>
              <a:rPr lang="it-IT" dirty="0" err="1"/>
              <a:t>interface</a:t>
            </a:r>
            <a:endParaRPr lang="it-IT" dirty="0"/>
          </a:p>
          <a:p>
            <a:endParaRPr lang="it-IT" dirty="0"/>
          </a:p>
        </p:txBody>
      </p:sp>
      <p:sp>
        <p:nvSpPr>
          <p:cNvPr id="4" name="Segnaposto contenuto 2">
            <a:extLst>
              <a:ext uri="{FF2B5EF4-FFF2-40B4-BE49-F238E27FC236}">
                <a16:creationId xmlns:a16="http://schemas.microsoft.com/office/drawing/2014/main" id="{FB694BB5-C3DC-B6D6-6653-F4DE87592ED3}"/>
              </a:ext>
            </a:extLst>
          </p:cNvPr>
          <p:cNvSpPr txBox="1">
            <a:spLocks/>
          </p:cNvSpPr>
          <p:nvPr/>
        </p:nvSpPr>
        <p:spPr>
          <a:xfrm>
            <a:off x="1251678" y="1788160"/>
            <a:ext cx="10178322"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it-IT" dirty="0"/>
              <a:t>Here are some </a:t>
            </a:r>
            <a:r>
              <a:rPr lang="it-IT" dirty="0" err="1"/>
              <a:t>ideas</a:t>
            </a:r>
            <a:r>
              <a:rPr lang="it-IT" dirty="0"/>
              <a:t> of </a:t>
            </a:r>
            <a:r>
              <a:rPr lang="it-IT" dirty="0" err="1"/>
              <a:t>improvements</a:t>
            </a:r>
            <a:r>
              <a:rPr lang="it-IT" dirty="0"/>
              <a:t> </a:t>
            </a:r>
            <a:r>
              <a:rPr lang="it-IT" dirty="0" err="1"/>
              <a:t>that</a:t>
            </a:r>
            <a:r>
              <a:rPr lang="it-IT" dirty="0"/>
              <a:t> </a:t>
            </a:r>
            <a:r>
              <a:rPr lang="it-IT" dirty="0" err="1"/>
              <a:t>could</a:t>
            </a:r>
            <a:r>
              <a:rPr lang="it-IT" dirty="0"/>
              <a:t> be made to </a:t>
            </a:r>
            <a:r>
              <a:rPr lang="it-IT" dirty="0" err="1"/>
              <a:t>Budgify</a:t>
            </a:r>
            <a:r>
              <a:rPr lang="it-IT" dirty="0"/>
              <a:t> in </a:t>
            </a:r>
            <a:r>
              <a:rPr lang="it-IT" dirty="0" err="1"/>
              <a:t>order</a:t>
            </a:r>
            <a:r>
              <a:rPr lang="it-IT" dirty="0"/>
              <a:t> to </a:t>
            </a:r>
            <a:r>
              <a:rPr lang="it-IT" dirty="0" err="1"/>
              <a:t>enrich</a:t>
            </a:r>
            <a:r>
              <a:rPr lang="it-IT" dirty="0"/>
              <a:t> the user </a:t>
            </a:r>
            <a:r>
              <a:rPr lang="it-IT" dirty="0" err="1"/>
              <a:t>experience</a:t>
            </a:r>
            <a:r>
              <a:rPr lang="it-IT" dirty="0"/>
              <a:t>. </a:t>
            </a:r>
          </a:p>
          <a:p>
            <a:endParaRPr lang="it-IT" dirty="0"/>
          </a:p>
        </p:txBody>
      </p:sp>
    </p:spTree>
    <p:extLst>
      <p:ext uri="{BB962C8B-B14F-4D97-AF65-F5344CB8AC3E}">
        <p14:creationId xmlns:p14="http://schemas.microsoft.com/office/powerpoint/2010/main" val="193200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56BB8-E047-5866-1FC3-2408492BE5A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47B2476-5665-6DF3-2B93-8578ECA7387D}"/>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D3C8CE94-00C3-16CA-97F5-118C33F3997B}"/>
              </a:ext>
            </a:extLst>
          </p:cNvPr>
          <p:cNvSpPr>
            <a:spLocks noGrp="1"/>
          </p:cNvSpPr>
          <p:nvPr>
            <p:ph idx="1"/>
          </p:nvPr>
        </p:nvSpPr>
        <p:spPr>
          <a:xfrm>
            <a:off x="1251677" y="1251784"/>
            <a:ext cx="5067142" cy="5223831"/>
          </a:xfrm>
        </p:spPr>
        <p:txBody>
          <a:bodyPr>
            <a:normAutofit/>
          </a:bodyPr>
          <a:lstStyle/>
          <a:p>
            <a:pPr marL="0" indent="0">
              <a:buNone/>
            </a:pPr>
            <a:r>
              <a:rPr lang="it-IT" b="1" dirty="0"/>
              <a:t>JAMES CARTER</a:t>
            </a:r>
          </a:p>
          <a:p>
            <a:pPr marL="0" indent="0">
              <a:buNone/>
            </a:pPr>
            <a:r>
              <a:rPr lang="en-US" dirty="0"/>
              <a:t>James is a practical and resilient individual in his late 30s who thrives on stability. When he loses his job, his initial reaction is anxiety, bordering on hopelessness. Internally. However, James is also adaptive and willing to rebuild.</a:t>
            </a:r>
            <a:endParaRPr lang="it-IT" dirty="0"/>
          </a:p>
        </p:txBody>
      </p:sp>
      <p:sp>
        <p:nvSpPr>
          <p:cNvPr id="4" name="Segnaposto contenuto 2">
            <a:extLst>
              <a:ext uri="{FF2B5EF4-FFF2-40B4-BE49-F238E27FC236}">
                <a16:creationId xmlns:a16="http://schemas.microsoft.com/office/drawing/2014/main" id="{3CC8C49F-F85A-C807-B940-4D6656E7B4F7}"/>
              </a:ext>
            </a:extLst>
          </p:cNvPr>
          <p:cNvSpPr txBox="1">
            <a:spLocks/>
          </p:cNvSpPr>
          <p:nvPr/>
        </p:nvSpPr>
        <p:spPr>
          <a:xfrm>
            <a:off x="6514312" y="1251784"/>
            <a:ext cx="4931401" cy="52238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After being unexpectedly laid off, James turns to </a:t>
            </a:r>
            <a:r>
              <a:rPr lang="en-US" dirty="0" err="1"/>
              <a:t>Budgify</a:t>
            </a:r>
            <a:r>
              <a:rPr lang="en-US" dirty="0"/>
              <a:t> to regain a sense of direction and clarity.</a:t>
            </a:r>
          </a:p>
          <a:p>
            <a:pPr marL="0" indent="0">
              <a:buNone/>
            </a:pPr>
            <a:r>
              <a:rPr lang="en-US" dirty="0" err="1"/>
              <a:t>Budgify</a:t>
            </a:r>
            <a:r>
              <a:rPr lang="en-US" dirty="0"/>
              <a:t> helps James analyze his emergency fund and sets a realistic timeline for how long his current savings will last.</a:t>
            </a:r>
          </a:p>
          <a:p>
            <a:pPr marL="0" indent="0">
              <a:buNone/>
            </a:pPr>
            <a:r>
              <a:rPr lang="en-US" dirty="0"/>
              <a:t>As he begins freelancing, James uses </a:t>
            </a:r>
            <a:r>
              <a:rPr lang="en-US" dirty="0" err="1"/>
              <a:t>Budgify</a:t>
            </a:r>
            <a:r>
              <a:rPr lang="en-US" dirty="0"/>
              <a:t> to categorize different income sources, track tax-related expenses, and manage invoices. </a:t>
            </a:r>
          </a:p>
          <a:p>
            <a:pPr marL="0" indent="0">
              <a:buNone/>
            </a:pPr>
            <a:r>
              <a:rPr lang="en-US" dirty="0"/>
              <a:t>He rebuilds his confidence and navigates unemployment with purpose, eventually stabilizing his finances.</a:t>
            </a:r>
            <a:endParaRPr lang="it-IT" dirty="0"/>
          </a:p>
        </p:txBody>
      </p:sp>
      <p:pic>
        <p:nvPicPr>
          <p:cNvPr id="8" name="Immagine 7">
            <a:extLst>
              <a:ext uri="{FF2B5EF4-FFF2-40B4-BE49-F238E27FC236}">
                <a16:creationId xmlns:a16="http://schemas.microsoft.com/office/drawing/2014/main" id="{6757BFB6-1CE2-F17A-E0AB-DCD8E37244CB}"/>
              </a:ext>
            </a:extLst>
          </p:cNvPr>
          <p:cNvPicPr>
            <a:picLocks noChangeAspect="1"/>
          </p:cNvPicPr>
          <p:nvPr/>
        </p:nvPicPr>
        <p:blipFill>
          <a:blip r:embed="rId2"/>
          <a:stretch>
            <a:fillRect/>
          </a:stretch>
        </p:blipFill>
        <p:spPr>
          <a:xfrm>
            <a:off x="2636093" y="3618510"/>
            <a:ext cx="2219685" cy="2982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2836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2D299-5172-60E2-E4E4-E6DC6D71A7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8BDDA9-0330-7E68-4025-DDD89A3C9A96}"/>
              </a:ext>
            </a:extLst>
          </p:cNvPr>
          <p:cNvSpPr>
            <a:spLocks noGrp="1"/>
          </p:cNvSpPr>
          <p:nvPr>
            <p:ph type="title"/>
          </p:nvPr>
        </p:nvSpPr>
        <p:spPr>
          <a:xfrm>
            <a:off x="1251678" y="382385"/>
            <a:ext cx="10178322" cy="951962"/>
          </a:xfrm>
        </p:spPr>
        <p:txBody>
          <a:bodyPr/>
          <a:lstStyle/>
          <a:p>
            <a:r>
              <a:rPr lang="it-IT" dirty="0" err="1"/>
              <a:t>Personas</a:t>
            </a:r>
            <a:r>
              <a:rPr lang="it-IT" dirty="0"/>
              <a:t> and </a:t>
            </a:r>
            <a:r>
              <a:rPr lang="it-IT" dirty="0" err="1"/>
              <a:t>scenarios</a:t>
            </a:r>
            <a:endParaRPr lang="it-IT" dirty="0"/>
          </a:p>
        </p:txBody>
      </p:sp>
      <p:sp>
        <p:nvSpPr>
          <p:cNvPr id="3" name="Segnaposto contenuto 2">
            <a:extLst>
              <a:ext uri="{FF2B5EF4-FFF2-40B4-BE49-F238E27FC236}">
                <a16:creationId xmlns:a16="http://schemas.microsoft.com/office/drawing/2014/main" id="{9DA6D2C4-9ABF-53C8-797A-B336F1581DD6}"/>
              </a:ext>
            </a:extLst>
          </p:cNvPr>
          <p:cNvSpPr>
            <a:spLocks noGrp="1"/>
          </p:cNvSpPr>
          <p:nvPr>
            <p:ph idx="1"/>
          </p:nvPr>
        </p:nvSpPr>
        <p:spPr>
          <a:xfrm>
            <a:off x="1251677" y="1251784"/>
            <a:ext cx="5060835" cy="5223831"/>
          </a:xfrm>
        </p:spPr>
        <p:txBody>
          <a:bodyPr>
            <a:normAutofit/>
          </a:bodyPr>
          <a:lstStyle/>
          <a:p>
            <a:pPr marL="0" indent="0">
              <a:buNone/>
            </a:pPr>
            <a:r>
              <a:rPr lang="it-IT" b="1" dirty="0"/>
              <a:t>MARGARET ”MAGGIE” THOMPSON</a:t>
            </a:r>
          </a:p>
          <a:p>
            <a:pPr marL="0" indent="0">
              <a:buNone/>
            </a:pPr>
            <a:r>
              <a:rPr lang="en-US" dirty="0"/>
              <a:t>Maggie is a lively, optimistic retiree. She’s careful with money but believes in enjoying the fruits of her lifelong labor. She’s curious, enjoys planning, and takes pride in managing her finances herself rather than relying on her children.</a:t>
            </a:r>
            <a:endParaRPr lang="it-IT" dirty="0"/>
          </a:p>
        </p:txBody>
      </p:sp>
      <p:sp>
        <p:nvSpPr>
          <p:cNvPr id="4" name="Segnaposto contenuto 2">
            <a:extLst>
              <a:ext uri="{FF2B5EF4-FFF2-40B4-BE49-F238E27FC236}">
                <a16:creationId xmlns:a16="http://schemas.microsoft.com/office/drawing/2014/main" id="{964DC5F4-D0E1-A96C-B9F5-DE9C44A8A72B}"/>
              </a:ext>
            </a:extLst>
          </p:cNvPr>
          <p:cNvSpPr txBox="1">
            <a:spLocks/>
          </p:cNvSpPr>
          <p:nvPr/>
        </p:nvSpPr>
        <p:spPr>
          <a:xfrm>
            <a:off x="6520618" y="1251784"/>
            <a:ext cx="4925095" cy="52238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it-IT" b="1" dirty="0"/>
              <a:t>Scenario</a:t>
            </a:r>
          </a:p>
          <a:p>
            <a:pPr marL="0" indent="0">
              <a:buNone/>
            </a:pPr>
            <a:r>
              <a:rPr lang="en-US" dirty="0"/>
              <a:t>With a long-anticipated cruise around the Mediterranean on the horizon, Maggie wants to enjoy herself without falling into careless spending. </a:t>
            </a:r>
          </a:p>
          <a:p>
            <a:pPr marL="0" indent="0">
              <a:buNone/>
            </a:pPr>
            <a:r>
              <a:rPr lang="en-US" dirty="0"/>
              <a:t>Maggie uses </a:t>
            </a:r>
            <a:r>
              <a:rPr lang="en-US" dirty="0" err="1"/>
              <a:t>Budgify</a:t>
            </a:r>
            <a:r>
              <a:rPr lang="en-US" dirty="0"/>
              <a:t> to create a personalized trip budget, dividing expenses into categories like travel, lodging, excursions, and on-board spending. </a:t>
            </a:r>
          </a:p>
          <a:p>
            <a:pPr marL="0" indent="0">
              <a:buNone/>
            </a:pPr>
            <a:r>
              <a:rPr lang="en-US" dirty="0"/>
              <a:t>During the trip, </a:t>
            </a:r>
            <a:r>
              <a:rPr lang="en-US" dirty="0" err="1"/>
              <a:t>Budgify</a:t>
            </a:r>
            <a:r>
              <a:rPr lang="en-US" dirty="0"/>
              <a:t> tracks her spending in real time when buying meaningful souvenirs while skipping unnecessary extras.</a:t>
            </a:r>
          </a:p>
          <a:p>
            <a:pPr marL="0" indent="0">
              <a:buNone/>
            </a:pPr>
            <a:r>
              <a:rPr lang="en-US" dirty="0"/>
              <a:t>Maggie enjoys her cruise worry-free, proud of having full control over her finances, and returns home with wonderful memories, not debt.</a:t>
            </a:r>
            <a:endParaRPr lang="it-IT" dirty="0"/>
          </a:p>
        </p:txBody>
      </p:sp>
      <p:pic>
        <p:nvPicPr>
          <p:cNvPr id="6" name="Immagine 5">
            <a:extLst>
              <a:ext uri="{FF2B5EF4-FFF2-40B4-BE49-F238E27FC236}">
                <a16:creationId xmlns:a16="http://schemas.microsoft.com/office/drawing/2014/main" id="{21E8FACA-2F08-3BDD-1406-03475A27AE34}"/>
              </a:ext>
            </a:extLst>
          </p:cNvPr>
          <p:cNvPicPr>
            <a:picLocks noChangeAspect="1"/>
          </p:cNvPicPr>
          <p:nvPr/>
        </p:nvPicPr>
        <p:blipFill>
          <a:blip r:embed="rId2"/>
          <a:stretch>
            <a:fillRect/>
          </a:stretch>
        </p:blipFill>
        <p:spPr>
          <a:xfrm>
            <a:off x="2827195" y="3745886"/>
            <a:ext cx="1986455" cy="29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128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3E41EE-5CC9-9BFE-3731-5F398B3259E8}"/>
              </a:ext>
            </a:extLst>
          </p:cNvPr>
          <p:cNvSpPr>
            <a:spLocks noGrp="1"/>
          </p:cNvSpPr>
          <p:nvPr>
            <p:ph type="title"/>
          </p:nvPr>
        </p:nvSpPr>
        <p:spPr/>
        <p:txBody>
          <a:bodyPr/>
          <a:lstStyle/>
          <a:p>
            <a:r>
              <a:rPr lang="it-IT" dirty="0"/>
              <a:t>User </a:t>
            </a:r>
            <a:r>
              <a:rPr lang="it-IT" dirty="0" err="1"/>
              <a:t>analysis</a:t>
            </a:r>
            <a:r>
              <a:rPr lang="it-IT" dirty="0"/>
              <a:t> - interviews</a:t>
            </a:r>
          </a:p>
        </p:txBody>
      </p:sp>
      <p:sp>
        <p:nvSpPr>
          <p:cNvPr id="3" name="Segnaposto contenuto 2">
            <a:extLst>
              <a:ext uri="{FF2B5EF4-FFF2-40B4-BE49-F238E27FC236}">
                <a16:creationId xmlns:a16="http://schemas.microsoft.com/office/drawing/2014/main" id="{D120AA3F-04BA-2FAE-75A9-8CAFA5320654}"/>
              </a:ext>
            </a:extLst>
          </p:cNvPr>
          <p:cNvSpPr>
            <a:spLocks noGrp="1"/>
          </p:cNvSpPr>
          <p:nvPr>
            <p:ph idx="1"/>
          </p:nvPr>
        </p:nvSpPr>
        <p:spPr>
          <a:xfrm>
            <a:off x="1251678" y="1719466"/>
            <a:ext cx="10178322" cy="4756149"/>
          </a:xfrm>
        </p:spPr>
        <p:txBody>
          <a:bodyPr>
            <a:normAutofit/>
          </a:bodyPr>
          <a:lstStyle/>
          <a:p>
            <a:pPr marL="0" indent="0">
              <a:buNone/>
            </a:pPr>
            <a:r>
              <a:rPr lang="en-US" dirty="0"/>
              <a:t>The feedback from the interviews with our users can be synthesized into:</a:t>
            </a:r>
          </a:p>
          <a:p>
            <a:pPr marL="0" indent="0">
              <a:buNone/>
            </a:pPr>
            <a:endParaRPr lang="en-US" dirty="0"/>
          </a:p>
          <a:p>
            <a:r>
              <a:rPr lang="en-US" b="1" dirty="0"/>
              <a:t>Simplicity and Ease of Use:</a:t>
            </a:r>
            <a:r>
              <a:rPr lang="en-US" dirty="0"/>
              <a:t> many current applications are perceived as ”too confusing”, ”overcomplicated” or having a cluttered interface</a:t>
            </a:r>
          </a:p>
          <a:p>
            <a:endParaRPr lang="en-US" dirty="0"/>
          </a:p>
          <a:p>
            <a:r>
              <a:rPr lang="en-US" b="1" dirty="0"/>
              <a:t>Intuitiveness: </a:t>
            </a:r>
            <a:r>
              <a:rPr lang="en-US" dirty="0"/>
              <a:t>users want an app that is intuitive from the start, allowing for quick and easy use and visualization</a:t>
            </a:r>
          </a:p>
          <a:p>
            <a:endParaRPr lang="en-US" dirty="0"/>
          </a:p>
          <a:p>
            <a:r>
              <a:rPr lang="en-US" b="1" dirty="0"/>
              <a:t>Engagement</a:t>
            </a:r>
            <a:r>
              <a:rPr lang="en-US" dirty="0"/>
              <a:t>:</a:t>
            </a:r>
            <a:r>
              <a:rPr lang="en-US" b="1" dirty="0"/>
              <a:t> </a:t>
            </a:r>
            <a:r>
              <a:rPr lang="en-US" dirty="0"/>
              <a:t>many users focus on personal goals, wanting to track their progress towards them and to receive rewards for reaching them</a:t>
            </a:r>
          </a:p>
        </p:txBody>
      </p:sp>
    </p:spTree>
    <p:extLst>
      <p:ext uri="{BB962C8B-B14F-4D97-AF65-F5344CB8AC3E}">
        <p14:creationId xmlns:p14="http://schemas.microsoft.com/office/powerpoint/2010/main" val="3865664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851AA4-D1F1-7376-18B4-EA52E896EA30}"/>
              </a:ext>
            </a:extLst>
          </p:cNvPr>
          <p:cNvSpPr>
            <a:spLocks noGrp="1"/>
          </p:cNvSpPr>
          <p:nvPr>
            <p:ph type="title"/>
          </p:nvPr>
        </p:nvSpPr>
        <p:spPr/>
        <p:txBody>
          <a:bodyPr/>
          <a:lstStyle/>
          <a:p>
            <a:r>
              <a:rPr lang="it-IT" dirty="0"/>
              <a:t>User </a:t>
            </a:r>
            <a:r>
              <a:rPr lang="it-IT" dirty="0" err="1"/>
              <a:t>analysis</a:t>
            </a:r>
            <a:r>
              <a:rPr lang="it-IT" dirty="0"/>
              <a:t> - </a:t>
            </a:r>
            <a:r>
              <a:rPr lang="it-IT" dirty="0" err="1"/>
              <a:t>questionnaires</a:t>
            </a:r>
            <a:endParaRPr lang="it-IT" dirty="0"/>
          </a:p>
        </p:txBody>
      </p:sp>
      <p:pic>
        <p:nvPicPr>
          <p:cNvPr id="1032" name="Picture 8" descr="Grafico delle risposte di Moduli. Titolo della domanda: How often do you check your expenses?. Numero di risposte: 29 risposte.">
            <a:extLst>
              <a:ext uri="{FF2B5EF4-FFF2-40B4-BE49-F238E27FC236}">
                <a16:creationId xmlns:a16="http://schemas.microsoft.com/office/drawing/2014/main" id="{8AC7D8E9-A99E-3F82-221B-12842A9A41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69801" y="1185206"/>
            <a:ext cx="6285420" cy="2644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Grafico delle risposte di Moduli. Titolo della domanda: What&amp;apos;s your main objective for using a finance app?. Numero di risposte: 29 risposte.">
            <a:extLst>
              <a:ext uri="{FF2B5EF4-FFF2-40B4-BE49-F238E27FC236}">
                <a16:creationId xmlns:a16="http://schemas.microsoft.com/office/drawing/2014/main" id="{AF613A1D-45A1-BC82-3B64-E53CC2E6B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801" y="3913516"/>
            <a:ext cx="6285420" cy="26442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A5630919-AB93-22C1-48EF-26C68930CCEF}"/>
              </a:ext>
            </a:extLst>
          </p:cNvPr>
          <p:cNvSpPr txBox="1">
            <a:spLocks/>
          </p:cNvSpPr>
          <p:nvPr/>
        </p:nvSpPr>
        <p:spPr>
          <a:xfrm>
            <a:off x="1251678" y="1213947"/>
            <a:ext cx="4020311"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We administered a questionnaire to our potential users. Here are some of the insights we gained from it.</a:t>
            </a:r>
          </a:p>
        </p:txBody>
      </p:sp>
      <p:sp>
        <p:nvSpPr>
          <p:cNvPr id="6" name="Segnaposto contenuto 2">
            <a:extLst>
              <a:ext uri="{FF2B5EF4-FFF2-40B4-BE49-F238E27FC236}">
                <a16:creationId xmlns:a16="http://schemas.microsoft.com/office/drawing/2014/main" id="{4E4DC11C-8A7F-7104-6D90-5010740A58D8}"/>
              </a:ext>
            </a:extLst>
          </p:cNvPr>
          <p:cNvSpPr txBox="1">
            <a:spLocks/>
          </p:cNvSpPr>
          <p:nvPr/>
        </p:nvSpPr>
        <p:spPr>
          <a:xfrm>
            <a:off x="1251678" y="2416900"/>
            <a:ext cx="4020311" cy="281856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Many users tend to check expenses on a weekly basis</a:t>
            </a:r>
          </a:p>
          <a:p>
            <a:r>
              <a:rPr lang="en-US" dirty="0"/>
              <a:t>They want to keep track of their expenses in order to be aware of their use of money</a:t>
            </a:r>
          </a:p>
          <a:p>
            <a:r>
              <a:rPr lang="en-US" dirty="0"/>
              <a:t>They also like to keep track of goals and debts</a:t>
            </a:r>
          </a:p>
        </p:txBody>
      </p:sp>
      <p:sp>
        <p:nvSpPr>
          <p:cNvPr id="7" name="Segnaposto contenuto 2">
            <a:extLst>
              <a:ext uri="{FF2B5EF4-FFF2-40B4-BE49-F238E27FC236}">
                <a16:creationId xmlns:a16="http://schemas.microsoft.com/office/drawing/2014/main" id="{CD63B33A-440A-C795-F82A-25FBCDA00BE3}"/>
              </a:ext>
            </a:extLst>
          </p:cNvPr>
          <p:cNvSpPr txBox="1">
            <a:spLocks/>
          </p:cNvSpPr>
          <p:nvPr/>
        </p:nvSpPr>
        <p:spPr>
          <a:xfrm>
            <a:off x="1251678" y="5198826"/>
            <a:ext cx="4020311" cy="135898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From this, we were able to get an idea of the general use of the app.</a:t>
            </a:r>
          </a:p>
        </p:txBody>
      </p:sp>
    </p:spTree>
    <p:extLst>
      <p:ext uri="{BB962C8B-B14F-4D97-AF65-F5344CB8AC3E}">
        <p14:creationId xmlns:p14="http://schemas.microsoft.com/office/powerpoint/2010/main" val="15297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5FB6F-62AD-8464-B83B-E49EF88EF45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490B737-23F6-8613-3D16-E33D405AB954}"/>
              </a:ext>
            </a:extLst>
          </p:cNvPr>
          <p:cNvSpPr>
            <a:spLocks noGrp="1"/>
          </p:cNvSpPr>
          <p:nvPr>
            <p:ph type="title"/>
          </p:nvPr>
        </p:nvSpPr>
        <p:spPr/>
        <p:txBody>
          <a:bodyPr/>
          <a:lstStyle/>
          <a:p>
            <a:r>
              <a:rPr lang="it-IT" dirty="0"/>
              <a:t>User </a:t>
            </a:r>
            <a:r>
              <a:rPr lang="it-IT" dirty="0" err="1"/>
              <a:t>analysis</a:t>
            </a:r>
            <a:r>
              <a:rPr lang="it-IT" dirty="0"/>
              <a:t> - </a:t>
            </a:r>
            <a:r>
              <a:rPr lang="it-IT" dirty="0" err="1"/>
              <a:t>questionnaires</a:t>
            </a:r>
            <a:endParaRPr lang="it-IT" dirty="0"/>
          </a:p>
        </p:txBody>
      </p:sp>
      <p:sp>
        <p:nvSpPr>
          <p:cNvPr id="3" name="Segnaposto contenuto 2">
            <a:extLst>
              <a:ext uri="{FF2B5EF4-FFF2-40B4-BE49-F238E27FC236}">
                <a16:creationId xmlns:a16="http://schemas.microsoft.com/office/drawing/2014/main" id="{A2410CA3-3F3A-434A-41B4-9D73683D3091}"/>
              </a:ext>
            </a:extLst>
          </p:cNvPr>
          <p:cNvSpPr>
            <a:spLocks noGrp="1"/>
          </p:cNvSpPr>
          <p:nvPr>
            <p:ph idx="1"/>
          </p:nvPr>
        </p:nvSpPr>
        <p:spPr>
          <a:xfrm>
            <a:off x="1251678" y="2706079"/>
            <a:ext cx="3887881" cy="1487549"/>
          </a:xfrm>
        </p:spPr>
        <p:txBody>
          <a:bodyPr>
            <a:normAutofit lnSpcReduction="10000"/>
          </a:bodyPr>
          <a:lstStyle/>
          <a:p>
            <a:r>
              <a:rPr lang="it-IT" dirty="0"/>
              <a:t>Users like </a:t>
            </a:r>
            <a:r>
              <a:rPr lang="it-IT" dirty="0" err="1"/>
              <a:t>receiving</a:t>
            </a:r>
            <a:r>
              <a:rPr lang="it-IT" dirty="0"/>
              <a:t> in-app </a:t>
            </a:r>
            <a:r>
              <a:rPr lang="it-IT" dirty="0" err="1"/>
              <a:t>rewards</a:t>
            </a:r>
            <a:r>
              <a:rPr lang="it-IT" dirty="0"/>
              <a:t> for </a:t>
            </a:r>
            <a:r>
              <a:rPr lang="it-IT" dirty="0" err="1"/>
              <a:t>reaching</a:t>
            </a:r>
            <a:r>
              <a:rPr lang="it-IT" dirty="0"/>
              <a:t> set goals</a:t>
            </a:r>
          </a:p>
          <a:p>
            <a:r>
              <a:rPr lang="it-IT" dirty="0" err="1"/>
              <a:t>They</a:t>
            </a:r>
            <a:r>
              <a:rPr lang="it-IT" dirty="0"/>
              <a:t> do </a:t>
            </a:r>
            <a:r>
              <a:rPr lang="it-IT" dirty="0" err="1"/>
              <a:t>not</a:t>
            </a:r>
            <a:r>
              <a:rPr lang="it-IT" dirty="0"/>
              <a:t> </a:t>
            </a:r>
            <a:r>
              <a:rPr lang="it-IT" dirty="0" err="1"/>
              <a:t>need</a:t>
            </a:r>
            <a:r>
              <a:rPr lang="it-IT" dirty="0"/>
              <a:t> to </a:t>
            </a:r>
            <a:r>
              <a:rPr lang="it-IT" dirty="0" err="1"/>
              <a:t>convert</a:t>
            </a:r>
            <a:r>
              <a:rPr lang="it-IT" dirty="0"/>
              <a:t> </a:t>
            </a:r>
            <a:r>
              <a:rPr lang="it-IT" dirty="0" err="1"/>
              <a:t>currencies</a:t>
            </a:r>
            <a:r>
              <a:rPr lang="it-IT" dirty="0"/>
              <a:t> </a:t>
            </a:r>
            <a:r>
              <a:rPr lang="it-IT" dirty="0" err="1"/>
              <a:t>often</a:t>
            </a:r>
            <a:endParaRPr lang="it-IT" dirty="0"/>
          </a:p>
        </p:txBody>
      </p:sp>
      <p:pic>
        <p:nvPicPr>
          <p:cNvPr id="2050" name="Picture 2" descr="Grafico delle risposte di Moduli. Titolo della domanda: Would you be interested in receiving in-app rewards for reaching a goal?. Numero di risposte: 29 risposte.">
            <a:extLst>
              <a:ext uri="{FF2B5EF4-FFF2-40B4-BE49-F238E27FC236}">
                <a16:creationId xmlns:a16="http://schemas.microsoft.com/office/drawing/2014/main" id="{3362A902-FC22-9222-2958-17ECB6AD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801" y="1178950"/>
            <a:ext cx="6285420" cy="2644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Grafico delle risposte di Moduli. Titolo della domanda: How often do you need to convert currencies when tracking finances?. Numero di risposte: 29 risposte.">
            <a:extLst>
              <a:ext uri="{FF2B5EF4-FFF2-40B4-BE49-F238E27FC236}">
                <a16:creationId xmlns:a16="http://schemas.microsoft.com/office/drawing/2014/main" id="{4DF8C873-77C6-AD91-8DFD-E1102BF5C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801" y="3927521"/>
            <a:ext cx="6285422" cy="2644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Segnaposto contenuto 2">
            <a:extLst>
              <a:ext uri="{FF2B5EF4-FFF2-40B4-BE49-F238E27FC236}">
                <a16:creationId xmlns:a16="http://schemas.microsoft.com/office/drawing/2014/main" id="{E2A0934C-1BBB-75C3-F301-E6041170B3D0}"/>
              </a:ext>
            </a:extLst>
          </p:cNvPr>
          <p:cNvSpPr txBox="1">
            <a:spLocks/>
          </p:cNvSpPr>
          <p:nvPr/>
        </p:nvSpPr>
        <p:spPr>
          <a:xfrm>
            <a:off x="1251678" y="1213947"/>
            <a:ext cx="4020311" cy="13589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Through the questionnaire we were also able to decide which features to develop depending on the preference of the users. We noticed that</a:t>
            </a:r>
          </a:p>
        </p:txBody>
      </p:sp>
      <p:sp>
        <p:nvSpPr>
          <p:cNvPr id="5" name="Segnaposto contenuto 2">
            <a:extLst>
              <a:ext uri="{FF2B5EF4-FFF2-40B4-BE49-F238E27FC236}">
                <a16:creationId xmlns:a16="http://schemas.microsoft.com/office/drawing/2014/main" id="{CCF2C004-09B5-A7E4-DDD5-ED8D85904E34}"/>
              </a:ext>
            </a:extLst>
          </p:cNvPr>
          <p:cNvSpPr txBox="1">
            <a:spLocks/>
          </p:cNvSpPr>
          <p:nvPr/>
        </p:nvSpPr>
        <p:spPr>
          <a:xfrm>
            <a:off x="1251678" y="4285068"/>
            <a:ext cx="4020311" cy="188840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t>Because of this, we decided to implement a leveling system with rewards in our app and we abandoned the idea of inserting a currency conversion feature.</a:t>
            </a:r>
          </a:p>
        </p:txBody>
      </p:sp>
    </p:spTree>
    <p:extLst>
      <p:ext uri="{BB962C8B-B14F-4D97-AF65-F5344CB8AC3E}">
        <p14:creationId xmlns:p14="http://schemas.microsoft.com/office/powerpoint/2010/main" val="313400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39F556-13DF-0980-D669-F61DCF4A04A8}"/>
              </a:ext>
            </a:extLst>
          </p:cNvPr>
          <p:cNvSpPr>
            <a:spLocks noGrp="1"/>
          </p:cNvSpPr>
          <p:nvPr>
            <p:ph type="title"/>
          </p:nvPr>
        </p:nvSpPr>
        <p:spPr/>
        <p:txBody>
          <a:bodyPr/>
          <a:lstStyle/>
          <a:p>
            <a:r>
              <a:rPr lang="it-IT" dirty="0"/>
              <a:t>Competitor </a:t>
            </a:r>
            <a:r>
              <a:rPr lang="it-IT" dirty="0" err="1"/>
              <a:t>analysis</a:t>
            </a:r>
            <a:endParaRPr lang="it-IT" dirty="0"/>
          </a:p>
        </p:txBody>
      </p:sp>
      <p:sp>
        <p:nvSpPr>
          <p:cNvPr id="3" name="Segnaposto contenuto 2">
            <a:extLst>
              <a:ext uri="{FF2B5EF4-FFF2-40B4-BE49-F238E27FC236}">
                <a16:creationId xmlns:a16="http://schemas.microsoft.com/office/drawing/2014/main" id="{403C63E4-2091-CDFA-7B96-D32D8A2FB4D0}"/>
              </a:ext>
            </a:extLst>
          </p:cNvPr>
          <p:cNvSpPr>
            <a:spLocks noGrp="1"/>
          </p:cNvSpPr>
          <p:nvPr>
            <p:ph idx="1"/>
          </p:nvPr>
        </p:nvSpPr>
        <p:spPr>
          <a:xfrm>
            <a:off x="1251678" y="1303017"/>
            <a:ext cx="10178322" cy="1142999"/>
          </a:xfrm>
        </p:spPr>
        <p:txBody>
          <a:bodyPr/>
          <a:lstStyle/>
          <a:p>
            <a:pPr marL="0" indent="0">
              <a:buNone/>
            </a:pPr>
            <a:r>
              <a:rPr lang="it-IT" dirty="0"/>
              <a:t>From the </a:t>
            </a:r>
            <a:r>
              <a:rPr lang="it-IT" dirty="0" err="1"/>
              <a:t>results</a:t>
            </a:r>
            <a:r>
              <a:rPr lang="it-IT" dirty="0"/>
              <a:t> of the </a:t>
            </a:r>
            <a:r>
              <a:rPr lang="it-IT" dirty="0" err="1"/>
              <a:t>questionnaires</a:t>
            </a:r>
            <a:r>
              <a:rPr lang="it-IT" dirty="0"/>
              <a:t> and by </a:t>
            </a:r>
            <a:r>
              <a:rPr lang="it-IT" dirty="0" err="1"/>
              <a:t>looking</a:t>
            </a:r>
            <a:r>
              <a:rPr lang="it-IT" dirty="0"/>
              <a:t> </a:t>
            </a:r>
            <a:r>
              <a:rPr lang="it-IT" dirty="0" err="1"/>
              <a:t>at</a:t>
            </a:r>
            <a:r>
              <a:rPr lang="it-IT" dirty="0"/>
              <a:t> the </a:t>
            </a:r>
            <a:r>
              <a:rPr lang="it-IT" dirty="0" err="1"/>
              <a:t>most</a:t>
            </a:r>
            <a:r>
              <a:rPr lang="it-IT" dirty="0"/>
              <a:t> </a:t>
            </a:r>
            <a:r>
              <a:rPr lang="it-IT" dirty="0" err="1"/>
              <a:t>popular</a:t>
            </a:r>
            <a:r>
              <a:rPr lang="it-IT" dirty="0"/>
              <a:t> </a:t>
            </a:r>
            <a:r>
              <a:rPr lang="it-IT" dirty="0" err="1"/>
              <a:t>finance</a:t>
            </a:r>
            <a:r>
              <a:rPr lang="it-IT" dirty="0"/>
              <a:t> apps </a:t>
            </a:r>
            <a:r>
              <a:rPr lang="it-IT" dirty="0" err="1"/>
              <a:t>we</a:t>
            </a:r>
            <a:r>
              <a:rPr lang="it-IT" dirty="0"/>
              <a:t> </a:t>
            </a:r>
            <a:r>
              <a:rPr lang="it-IT" dirty="0" err="1"/>
              <a:t>were</a:t>
            </a:r>
            <a:r>
              <a:rPr lang="it-IT" dirty="0"/>
              <a:t> </a:t>
            </a:r>
            <a:r>
              <a:rPr lang="it-IT" dirty="0" err="1"/>
              <a:t>able</a:t>
            </a:r>
            <a:r>
              <a:rPr lang="it-IT" dirty="0"/>
              <a:t> to </a:t>
            </a:r>
            <a:r>
              <a:rPr lang="it-IT" dirty="0" err="1"/>
              <a:t>find</a:t>
            </a:r>
            <a:r>
              <a:rPr lang="it-IT" dirty="0"/>
              <a:t> some apps </a:t>
            </a:r>
            <a:r>
              <a:rPr lang="it-IT" dirty="0" err="1"/>
              <a:t>that</a:t>
            </a:r>
            <a:r>
              <a:rPr lang="it-IT" dirty="0"/>
              <a:t> users </a:t>
            </a:r>
            <a:r>
              <a:rPr lang="it-IT" dirty="0" err="1"/>
              <a:t>currently</a:t>
            </a:r>
            <a:r>
              <a:rPr lang="it-IT" dirty="0"/>
              <a:t> </a:t>
            </a:r>
            <a:r>
              <a:rPr lang="it-IT" dirty="0" err="1"/>
              <a:t>utilize</a:t>
            </a:r>
            <a:r>
              <a:rPr lang="it-IT" dirty="0"/>
              <a:t> to track </a:t>
            </a:r>
            <a:r>
              <a:rPr lang="it-IT" dirty="0" err="1"/>
              <a:t>their</a:t>
            </a:r>
            <a:r>
              <a:rPr lang="it-IT" dirty="0"/>
              <a:t> </a:t>
            </a:r>
            <a:r>
              <a:rPr lang="it-IT" dirty="0" err="1"/>
              <a:t>expenses</a:t>
            </a:r>
            <a:r>
              <a:rPr lang="it-IT" dirty="0"/>
              <a:t>. </a:t>
            </a:r>
            <a:r>
              <a:rPr lang="it-IT" dirty="0" err="1"/>
              <a:t>We’ve</a:t>
            </a:r>
            <a:r>
              <a:rPr lang="it-IT" dirty="0"/>
              <a:t> </a:t>
            </a:r>
            <a:r>
              <a:rPr lang="it-IT" dirty="0" err="1"/>
              <a:t>compared</a:t>
            </a:r>
            <a:r>
              <a:rPr lang="it-IT" dirty="0"/>
              <a:t> the features </a:t>
            </a:r>
            <a:r>
              <a:rPr lang="it-IT" dirty="0" err="1"/>
              <a:t>offered</a:t>
            </a:r>
            <a:r>
              <a:rPr lang="it-IT" dirty="0"/>
              <a:t> by </a:t>
            </a:r>
            <a:r>
              <a:rPr lang="it-IT" dirty="0" err="1"/>
              <a:t>said</a:t>
            </a:r>
            <a:r>
              <a:rPr lang="it-IT" dirty="0"/>
              <a:t> apps with the </a:t>
            </a:r>
            <a:r>
              <a:rPr lang="it-IT" dirty="0" err="1"/>
              <a:t>ones</a:t>
            </a:r>
            <a:r>
              <a:rPr lang="it-IT" dirty="0"/>
              <a:t> </a:t>
            </a:r>
            <a:r>
              <a:rPr lang="it-IT" dirty="0" err="1"/>
              <a:t>offered</a:t>
            </a:r>
            <a:r>
              <a:rPr lang="it-IT" dirty="0"/>
              <a:t> by </a:t>
            </a:r>
            <a:r>
              <a:rPr lang="it-IT" dirty="0" err="1"/>
              <a:t>Budgify</a:t>
            </a:r>
            <a:endParaRPr lang="it-IT" dirty="0"/>
          </a:p>
        </p:txBody>
      </p:sp>
      <p:graphicFrame>
        <p:nvGraphicFramePr>
          <p:cNvPr id="4" name="Tabella 3">
            <a:extLst>
              <a:ext uri="{FF2B5EF4-FFF2-40B4-BE49-F238E27FC236}">
                <a16:creationId xmlns:a16="http://schemas.microsoft.com/office/drawing/2014/main" id="{5D1CA6CA-3078-FAA1-A0E0-5402E04B3543}"/>
              </a:ext>
            </a:extLst>
          </p:cNvPr>
          <p:cNvGraphicFramePr>
            <a:graphicFrameLocks noGrp="1"/>
          </p:cNvGraphicFramePr>
          <p:nvPr>
            <p:extLst>
              <p:ext uri="{D42A27DB-BD31-4B8C-83A1-F6EECF244321}">
                <p14:modId xmlns:p14="http://schemas.microsoft.com/office/powerpoint/2010/main" val="1266172021"/>
              </p:ext>
            </p:extLst>
          </p:nvPr>
        </p:nvGraphicFramePr>
        <p:xfrm>
          <a:off x="958543" y="2795149"/>
          <a:ext cx="10834061" cy="2494280"/>
        </p:xfrm>
        <a:graphic>
          <a:graphicData uri="http://schemas.openxmlformats.org/drawingml/2006/table">
            <a:tbl>
              <a:tblPr firstRow="1" bandRow="1">
                <a:tableStyleId>{6E25E649-3F16-4E02-A733-19D2CDBF48F0}</a:tableStyleId>
              </a:tblPr>
              <a:tblGrid>
                <a:gridCol w="1746820">
                  <a:extLst>
                    <a:ext uri="{9D8B030D-6E8A-4147-A177-3AD203B41FA5}">
                      <a16:colId xmlns:a16="http://schemas.microsoft.com/office/drawing/2014/main" val="2848483182"/>
                    </a:ext>
                  </a:extLst>
                </a:gridCol>
                <a:gridCol w="1348626">
                  <a:extLst>
                    <a:ext uri="{9D8B030D-6E8A-4147-A177-3AD203B41FA5}">
                      <a16:colId xmlns:a16="http://schemas.microsoft.com/office/drawing/2014/main" val="380943731"/>
                    </a:ext>
                  </a:extLst>
                </a:gridCol>
                <a:gridCol w="1547723">
                  <a:extLst>
                    <a:ext uri="{9D8B030D-6E8A-4147-A177-3AD203B41FA5}">
                      <a16:colId xmlns:a16="http://schemas.microsoft.com/office/drawing/2014/main" val="540216691"/>
                    </a:ext>
                  </a:extLst>
                </a:gridCol>
                <a:gridCol w="1547723">
                  <a:extLst>
                    <a:ext uri="{9D8B030D-6E8A-4147-A177-3AD203B41FA5}">
                      <a16:colId xmlns:a16="http://schemas.microsoft.com/office/drawing/2014/main" val="2195746252"/>
                    </a:ext>
                  </a:extLst>
                </a:gridCol>
                <a:gridCol w="1547723">
                  <a:extLst>
                    <a:ext uri="{9D8B030D-6E8A-4147-A177-3AD203B41FA5}">
                      <a16:colId xmlns:a16="http://schemas.microsoft.com/office/drawing/2014/main" val="3612747940"/>
                    </a:ext>
                  </a:extLst>
                </a:gridCol>
                <a:gridCol w="1547723">
                  <a:extLst>
                    <a:ext uri="{9D8B030D-6E8A-4147-A177-3AD203B41FA5}">
                      <a16:colId xmlns:a16="http://schemas.microsoft.com/office/drawing/2014/main" val="1844311640"/>
                    </a:ext>
                  </a:extLst>
                </a:gridCol>
                <a:gridCol w="1547723">
                  <a:extLst>
                    <a:ext uri="{9D8B030D-6E8A-4147-A177-3AD203B41FA5}">
                      <a16:colId xmlns:a16="http://schemas.microsoft.com/office/drawing/2014/main" val="3973828104"/>
                    </a:ext>
                  </a:extLst>
                </a:gridCol>
              </a:tblGrid>
              <a:tr h="370840">
                <a:tc>
                  <a:txBody>
                    <a:bodyPr/>
                    <a:lstStyle/>
                    <a:p>
                      <a:pPr algn="ctr"/>
                      <a:r>
                        <a:rPr lang="it-IT" dirty="0"/>
                        <a:t>App</a:t>
                      </a:r>
                    </a:p>
                  </a:txBody>
                  <a:tcPr anchor="ctr"/>
                </a:tc>
                <a:tc>
                  <a:txBody>
                    <a:bodyPr/>
                    <a:lstStyle/>
                    <a:p>
                      <a:pPr algn="ctr"/>
                      <a:r>
                        <a:rPr lang="it-IT" dirty="0" err="1"/>
                        <a:t>Expense</a:t>
                      </a:r>
                      <a:r>
                        <a:rPr lang="it-IT" dirty="0"/>
                        <a:t> tracking</a:t>
                      </a:r>
                    </a:p>
                  </a:txBody>
                  <a:tcPr anchor="ctr"/>
                </a:tc>
                <a:tc>
                  <a:txBody>
                    <a:bodyPr/>
                    <a:lstStyle/>
                    <a:p>
                      <a:pPr algn="ctr"/>
                      <a:r>
                        <a:rPr lang="it-IT" dirty="0" err="1"/>
                        <a:t>Categories</a:t>
                      </a:r>
                      <a:endParaRPr lang="it-IT" dirty="0"/>
                    </a:p>
                  </a:txBody>
                  <a:tcPr anchor="ctr"/>
                </a:tc>
                <a:tc>
                  <a:txBody>
                    <a:bodyPr/>
                    <a:lstStyle/>
                    <a:p>
                      <a:pPr algn="ctr"/>
                      <a:r>
                        <a:rPr lang="it-IT" dirty="0" err="1"/>
                        <a:t>Loans</a:t>
                      </a:r>
                      <a:endParaRPr lang="it-IT" dirty="0"/>
                    </a:p>
                  </a:txBody>
                  <a:tcPr anchor="ctr"/>
                </a:tc>
                <a:tc>
                  <a:txBody>
                    <a:bodyPr/>
                    <a:lstStyle/>
                    <a:p>
                      <a:pPr algn="ctr"/>
                      <a:r>
                        <a:rPr lang="it-IT" dirty="0"/>
                        <a:t>Charts</a:t>
                      </a:r>
                    </a:p>
                  </a:txBody>
                  <a:tcPr anchor="ctr"/>
                </a:tc>
                <a:tc>
                  <a:txBody>
                    <a:bodyPr/>
                    <a:lstStyle/>
                    <a:p>
                      <a:pPr algn="ctr"/>
                      <a:r>
                        <a:rPr lang="it-IT" dirty="0" err="1"/>
                        <a:t>Reward</a:t>
                      </a:r>
                      <a:r>
                        <a:rPr lang="it-IT" dirty="0"/>
                        <a:t> system</a:t>
                      </a:r>
                    </a:p>
                  </a:txBody>
                  <a:tcPr anchor="ctr"/>
                </a:tc>
                <a:tc>
                  <a:txBody>
                    <a:bodyPr/>
                    <a:lstStyle/>
                    <a:p>
                      <a:pPr algn="ctr"/>
                      <a:r>
                        <a:rPr lang="it-IT" dirty="0"/>
                        <a:t>Secure access</a:t>
                      </a:r>
                    </a:p>
                  </a:txBody>
                  <a:tcPr anchor="ctr"/>
                </a:tc>
                <a:extLst>
                  <a:ext uri="{0D108BD9-81ED-4DB2-BD59-A6C34878D82A}">
                    <a16:rowId xmlns:a16="http://schemas.microsoft.com/office/drawing/2014/main" val="110336261"/>
                  </a:ext>
                </a:extLst>
              </a:tr>
              <a:tr h="370840">
                <a:tc>
                  <a:txBody>
                    <a:bodyPr/>
                    <a:lstStyle/>
                    <a:p>
                      <a:pPr algn="ctr"/>
                      <a:r>
                        <a:rPr lang="it-IT" dirty="0" err="1"/>
                        <a:t>Budgify</a:t>
                      </a: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4198423557"/>
                  </a:ext>
                </a:extLst>
              </a:tr>
              <a:tr h="370840">
                <a:tc>
                  <a:txBody>
                    <a:bodyPr/>
                    <a:lstStyle/>
                    <a:p>
                      <a:pPr algn="ctr"/>
                      <a:r>
                        <a:rPr lang="it-IT" dirty="0"/>
                        <a:t>Budget e finanze</a:t>
                      </a:r>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a:p>
                  </a:txBody>
                  <a:tcPr anchor="ctr"/>
                </a:tc>
                <a:tc>
                  <a:txBody>
                    <a:bodyPr/>
                    <a:lstStyle/>
                    <a:p>
                      <a:pPr algn="ctr"/>
                      <a:endParaRPr lang="it-IT"/>
                    </a:p>
                  </a:txBody>
                  <a:tcPr anchor="ctr"/>
                </a:tc>
                <a:extLst>
                  <a:ext uri="{0D108BD9-81ED-4DB2-BD59-A6C34878D82A}">
                    <a16:rowId xmlns:a16="http://schemas.microsoft.com/office/drawing/2014/main" val="3133770944"/>
                  </a:ext>
                </a:extLst>
              </a:tr>
              <a:tr h="370840">
                <a:tc>
                  <a:txBody>
                    <a:bodyPr/>
                    <a:lstStyle/>
                    <a:p>
                      <a:pPr algn="ctr"/>
                      <a:r>
                        <a:rPr lang="it-IT" dirty="0" err="1"/>
                        <a:t>Splitwise</a:t>
                      </a:r>
                      <a:endParaRPr lang="it-IT" dirty="0"/>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798267010"/>
                  </a:ext>
                </a:extLst>
              </a:tr>
              <a:tr h="370840">
                <a:tc>
                  <a:txBody>
                    <a:bodyPr/>
                    <a:lstStyle/>
                    <a:p>
                      <a:pPr algn="ctr"/>
                      <a:r>
                        <a:rPr lang="it-IT" dirty="0"/>
                        <a:t>Money manager</a:t>
                      </a:r>
                    </a:p>
                  </a:txBody>
                  <a:tcPr anchor="ctr"/>
                </a:tc>
                <a:tc>
                  <a:txBody>
                    <a:bodyPr/>
                    <a:lstStyle/>
                    <a:p>
                      <a:pPr algn="ctr"/>
                      <a:endParaRPr lang="it-IT" dirty="0"/>
                    </a:p>
                  </a:txBody>
                  <a:tcPr anchor="ctr"/>
                </a:tc>
                <a:tc>
                  <a:txBody>
                    <a:bodyPr/>
                    <a:lstStyle/>
                    <a:p>
                      <a:pPr algn="ctr"/>
                      <a:endParaRPr lang="it-IT"/>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3730146829"/>
                  </a:ext>
                </a:extLst>
              </a:tr>
              <a:tr h="370840">
                <a:tc>
                  <a:txBody>
                    <a:bodyPr/>
                    <a:lstStyle/>
                    <a:p>
                      <a:pPr algn="ctr"/>
                      <a:r>
                        <a:rPr lang="it-IT" dirty="0"/>
                        <a:t>1Money</a:t>
                      </a:r>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tc>
                  <a:txBody>
                    <a:bodyPr/>
                    <a:lstStyle/>
                    <a:p>
                      <a:pPr algn="ctr"/>
                      <a:endParaRPr lang="it-IT" dirty="0"/>
                    </a:p>
                  </a:txBody>
                  <a:tcPr anchor="ctr"/>
                </a:tc>
                <a:extLst>
                  <a:ext uri="{0D108BD9-81ED-4DB2-BD59-A6C34878D82A}">
                    <a16:rowId xmlns:a16="http://schemas.microsoft.com/office/drawing/2014/main" val="12169707"/>
                  </a:ext>
                </a:extLst>
              </a:tr>
            </a:tbl>
          </a:graphicData>
        </a:graphic>
      </p:graphicFrame>
      <p:pic>
        <p:nvPicPr>
          <p:cNvPr id="6" name="Elemento grafico 5" descr="Chiudi con riempimento a tinta unita">
            <a:extLst>
              <a:ext uri="{FF2B5EF4-FFF2-40B4-BE49-F238E27FC236}">
                <a16:creationId xmlns:a16="http://schemas.microsoft.com/office/drawing/2014/main" id="{FD572925-FF3D-6061-B43E-3618DB84DF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5863" y="3842542"/>
            <a:ext cx="342112" cy="342112"/>
          </a:xfrm>
          <a:prstGeom prst="rect">
            <a:avLst/>
          </a:prstGeom>
        </p:spPr>
      </p:pic>
      <p:pic>
        <p:nvPicPr>
          <p:cNvPr id="8" name="Elemento grafico 7" descr="Segno di spunta con riempimento a tinta unita">
            <a:extLst>
              <a:ext uri="{FF2B5EF4-FFF2-40B4-BE49-F238E27FC236}">
                <a16:creationId xmlns:a16="http://schemas.microsoft.com/office/drawing/2014/main" id="{0D3FE41D-18E2-7D82-0654-69F189E3E8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3454224"/>
            <a:ext cx="342112" cy="342112"/>
          </a:xfrm>
          <a:prstGeom prst="rect">
            <a:avLst/>
          </a:prstGeom>
        </p:spPr>
      </p:pic>
      <p:pic>
        <p:nvPicPr>
          <p:cNvPr id="9" name="Elemento grafico 8" descr="Segno di spunta con riempimento a tinta unita">
            <a:extLst>
              <a:ext uri="{FF2B5EF4-FFF2-40B4-BE49-F238E27FC236}">
                <a16:creationId xmlns:a16="http://schemas.microsoft.com/office/drawing/2014/main" id="{E9F324E5-EF59-968C-77BE-A77FEFADE9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3454224"/>
            <a:ext cx="342112" cy="342112"/>
          </a:xfrm>
          <a:prstGeom prst="rect">
            <a:avLst/>
          </a:prstGeom>
        </p:spPr>
      </p:pic>
      <p:pic>
        <p:nvPicPr>
          <p:cNvPr id="10" name="Elemento grafico 9" descr="Segno di spunta con riempimento a tinta unita">
            <a:extLst>
              <a:ext uri="{FF2B5EF4-FFF2-40B4-BE49-F238E27FC236}">
                <a16:creationId xmlns:a16="http://schemas.microsoft.com/office/drawing/2014/main" id="{8563BCCA-4EA4-277A-C40D-736924555B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8976" y="3454224"/>
            <a:ext cx="342112" cy="342112"/>
          </a:xfrm>
          <a:prstGeom prst="rect">
            <a:avLst/>
          </a:prstGeom>
        </p:spPr>
      </p:pic>
      <p:pic>
        <p:nvPicPr>
          <p:cNvPr id="11" name="Elemento grafico 10" descr="Segno di spunta con riempimento a tinta unita">
            <a:extLst>
              <a:ext uri="{FF2B5EF4-FFF2-40B4-BE49-F238E27FC236}">
                <a16:creationId xmlns:a16="http://schemas.microsoft.com/office/drawing/2014/main" id="{638ECCC2-C5C9-86AF-94A9-3CAF4606B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5572" y="3454224"/>
            <a:ext cx="342112" cy="342112"/>
          </a:xfrm>
          <a:prstGeom prst="rect">
            <a:avLst/>
          </a:prstGeom>
        </p:spPr>
      </p:pic>
      <p:pic>
        <p:nvPicPr>
          <p:cNvPr id="12" name="Elemento grafico 11" descr="Segno di spunta con riempimento a tinta unita">
            <a:extLst>
              <a:ext uri="{FF2B5EF4-FFF2-40B4-BE49-F238E27FC236}">
                <a16:creationId xmlns:a16="http://schemas.microsoft.com/office/drawing/2014/main" id="{863FF107-E665-C6A5-1806-AC8A41BE7D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05863" y="3454224"/>
            <a:ext cx="342112" cy="342112"/>
          </a:xfrm>
          <a:prstGeom prst="rect">
            <a:avLst/>
          </a:prstGeom>
        </p:spPr>
      </p:pic>
      <p:pic>
        <p:nvPicPr>
          <p:cNvPr id="13" name="Elemento grafico 12" descr="Segno di spunta con riempimento a tinta unita">
            <a:extLst>
              <a:ext uri="{FF2B5EF4-FFF2-40B4-BE49-F238E27FC236}">
                <a16:creationId xmlns:a16="http://schemas.microsoft.com/office/drawing/2014/main" id="{150431C6-689A-3DB1-84C7-E688E4FF7C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3829930"/>
            <a:ext cx="342112" cy="342112"/>
          </a:xfrm>
          <a:prstGeom prst="rect">
            <a:avLst/>
          </a:prstGeom>
        </p:spPr>
      </p:pic>
      <p:pic>
        <p:nvPicPr>
          <p:cNvPr id="14" name="Elemento grafico 13" descr="Segno di spunta con riempimento a tinta unita">
            <a:extLst>
              <a:ext uri="{FF2B5EF4-FFF2-40B4-BE49-F238E27FC236}">
                <a16:creationId xmlns:a16="http://schemas.microsoft.com/office/drawing/2014/main" id="{13FB72FE-846E-3ECB-F67D-9B29D423E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188839"/>
            <a:ext cx="342112" cy="342112"/>
          </a:xfrm>
          <a:prstGeom prst="rect">
            <a:avLst/>
          </a:prstGeom>
        </p:spPr>
      </p:pic>
      <p:pic>
        <p:nvPicPr>
          <p:cNvPr id="15" name="Elemento grafico 14" descr="Segno di spunta con riempimento a tinta unita">
            <a:extLst>
              <a:ext uri="{FF2B5EF4-FFF2-40B4-BE49-F238E27FC236}">
                <a16:creationId xmlns:a16="http://schemas.microsoft.com/office/drawing/2014/main" id="{4AAB7A89-6170-E8C5-C352-655E3EF5C0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3842542"/>
            <a:ext cx="342112" cy="342112"/>
          </a:xfrm>
          <a:prstGeom prst="rect">
            <a:avLst/>
          </a:prstGeom>
        </p:spPr>
      </p:pic>
      <p:pic>
        <p:nvPicPr>
          <p:cNvPr id="16" name="Elemento grafico 15" descr="Segno di spunta con riempimento a tinta unita">
            <a:extLst>
              <a:ext uri="{FF2B5EF4-FFF2-40B4-BE49-F238E27FC236}">
                <a16:creationId xmlns:a16="http://schemas.microsoft.com/office/drawing/2014/main" id="{F4FB2C2B-1D54-B43D-5987-F7AF202D6C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8976" y="4175681"/>
            <a:ext cx="342112" cy="342112"/>
          </a:xfrm>
          <a:prstGeom prst="rect">
            <a:avLst/>
          </a:prstGeom>
        </p:spPr>
      </p:pic>
      <p:pic>
        <p:nvPicPr>
          <p:cNvPr id="17" name="Elemento grafico 16" descr="Chiudi con riempimento a tinta unita">
            <a:extLst>
              <a:ext uri="{FF2B5EF4-FFF2-40B4-BE49-F238E27FC236}">
                <a16:creationId xmlns:a16="http://schemas.microsoft.com/office/drawing/2014/main" id="{5DB0FD51-0D93-8D4F-8F05-3FDB84842F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5863" y="4184654"/>
            <a:ext cx="342112" cy="342112"/>
          </a:xfrm>
          <a:prstGeom prst="rect">
            <a:avLst/>
          </a:prstGeom>
        </p:spPr>
      </p:pic>
      <p:pic>
        <p:nvPicPr>
          <p:cNvPr id="18" name="Elemento grafico 17" descr="Segno di spunta con riempimento a tinta unita">
            <a:extLst>
              <a:ext uri="{FF2B5EF4-FFF2-40B4-BE49-F238E27FC236}">
                <a16:creationId xmlns:a16="http://schemas.microsoft.com/office/drawing/2014/main" id="{617DBEF1-733E-63CD-3C06-7C84534C8F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5572" y="3823623"/>
            <a:ext cx="342112" cy="342112"/>
          </a:xfrm>
          <a:prstGeom prst="rect">
            <a:avLst/>
          </a:prstGeom>
        </p:spPr>
      </p:pic>
      <p:pic>
        <p:nvPicPr>
          <p:cNvPr id="19" name="Elemento grafico 18" descr="Segno di spunta con riempimento a tinta unita">
            <a:extLst>
              <a:ext uri="{FF2B5EF4-FFF2-40B4-BE49-F238E27FC236}">
                <a16:creationId xmlns:a16="http://schemas.microsoft.com/office/drawing/2014/main" id="{DB361FB4-30DA-68F5-6827-E49D85564F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3454224"/>
            <a:ext cx="342112" cy="342112"/>
          </a:xfrm>
          <a:prstGeom prst="rect">
            <a:avLst/>
          </a:prstGeom>
        </p:spPr>
      </p:pic>
      <p:pic>
        <p:nvPicPr>
          <p:cNvPr id="20" name="Elemento grafico 19" descr="Chiudi con riempimento a tinta unita">
            <a:extLst>
              <a:ext uri="{FF2B5EF4-FFF2-40B4-BE49-F238E27FC236}">
                <a16:creationId xmlns:a16="http://schemas.microsoft.com/office/drawing/2014/main" id="{C1E8BF8C-7416-89FD-DF39-B761BB07D2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3460" y="4219823"/>
            <a:ext cx="342112" cy="342112"/>
          </a:xfrm>
          <a:prstGeom prst="rect">
            <a:avLst/>
          </a:prstGeom>
        </p:spPr>
      </p:pic>
      <p:pic>
        <p:nvPicPr>
          <p:cNvPr id="21" name="Elemento grafico 20" descr="Segno di spunta con riempimento a tinta unita">
            <a:extLst>
              <a:ext uri="{FF2B5EF4-FFF2-40B4-BE49-F238E27FC236}">
                <a16:creationId xmlns:a16="http://schemas.microsoft.com/office/drawing/2014/main" id="{C34DFBE1-28B0-E7B7-3EE8-3CD28AE27C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2419" y="4191931"/>
            <a:ext cx="342112" cy="342112"/>
          </a:xfrm>
          <a:prstGeom prst="rect">
            <a:avLst/>
          </a:prstGeom>
        </p:spPr>
      </p:pic>
      <p:pic>
        <p:nvPicPr>
          <p:cNvPr id="22" name="Elemento grafico 21" descr="Chiudi con riempimento a tinta unita">
            <a:extLst>
              <a:ext uri="{FF2B5EF4-FFF2-40B4-BE49-F238E27FC236}">
                <a16:creationId xmlns:a16="http://schemas.microsoft.com/office/drawing/2014/main" id="{8EB9F40D-F994-1994-A0B8-E06B467AF3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9783" y="3838785"/>
            <a:ext cx="342112" cy="342112"/>
          </a:xfrm>
          <a:prstGeom prst="rect">
            <a:avLst/>
          </a:prstGeom>
        </p:spPr>
      </p:pic>
      <p:pic>
        <p:nvPicPr>
          <p:cNvPr id="23" name="Elemento grafico 22" descr="Segno di spunta con riempimento a tinta unita">
            <a:extLst>
              <a:ext uri="{FF2B5EF4-FFF2-40B4-BE49-F238E27FC236}">
                <a16:creationId xmlns:a16="http://schemas.microsoft.com/office/drawing/2014/main" id="{60C2F757-9F98-108F-4C4C-F964D0BC28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547748"/>
            <a:ext cx="342112" cy="342112"/>
          </a:xfrm>
          <a:prstGeom prst="rect">
            <a:avLst/>
          </a:prstGeom>
        </p:spPr>
      </p:pic>
      <p:pic>
        <p:nvPicPr>
          <p:cNvPr id="24" name="Elemento grafico 23" descr="Segno di spunta con riempimento a tinta unita">
            <a:extLst>
              <a:ext uri="{FF2B5EF4-FFF2-40B4-BE49-F238E27FC236}">
                <a16:creationId xmlns:a16="http://schemas.microsoft.com/office/drawing/2014/main" id="{4DED5906-F227-E186-024F-943D09D323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3460" y="4545912"/>
            <a:ext cx="342112" cy="342112"/>
          </a:xfrm>
          <a:prstGeom prst="rect">
            <a:avLst/>
          </a:prstGeom>
        </p:spPr>
      </p:pic>
      <p:pic>
        <p:nvPicPr>
          <p:cNvPr id="25" name="Elemento grafico 24" descr="Chiudi con riempimento a tinta unita">
            <a:extLst>
              <a:ext uri="{FF2B5EF4-FFF2-40B4-BE49-F238E27FC236}">
                <a16:creationId xmlns:a16="http://schemas.microsoft.com/office/drawing/2014/main" id="{27A1AFF8-494B-7068-E453-35789802CA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450" y="4562791"/>
            <a:ext cx="342112" cy="342112"/>
          </a:xfrm>
          <a:prstGeom prst="rect">
            <a:avLst/>
          </a:prstGeom>
        </p:spPr>
      </p:pic>
      <p:pic>
        <p:nvPicPr>
          <p:cNvPr id="27" name="Elemento grafico 26" descr="Segno di spunta con riempimento a tinta unita">
            <a:extLst>
              <a:ext uri="{FF2B5EF4-FFF2-40B4-BE49-F238E27FC236}">
                <a16:creationId xmlns:a16="http://schemas.microsoft.com/office/drawing/2014/main" id="{54393147-8031-37E1-D755-EC99A776B1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2419" y="4553191"/>
            <a:ext cx="342112" cy="342112"/>
          </a:xfrm>
          <a:prstGeom prst="rect">
            <a:avLst/>
          </a:prstGeom>
        </p:spPr>
      </p:pic>
      <p:pic>
        <p:nvPicPr>
          <p:cNvPr id="28" name="Elemento grafico 27" descr="Chiudi con riempimento a tinta unita">
            <a:extLst>
              <a:ext uri="{FF2B5EF4-FFF2-40B4-BE49-F238E27FC236}">
                <a16:creationId xmlns:a16="http://schemas.microsoft.com/office/drawing/2014/main" id="{37C23765-6BA2-7676-1060-312800FC6C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8500" y="4545792"/>
            <a:ext cx="342112" cy="342112"/>
          </a:xfrm>
          <a:prstGeom prst="rect">
            <a:avLst/>
          </a:prstGeom>
        </p:spPr>
      </p:pic>
      <p:pic>
        <p:nvPicPr>
          <p:cNvPr id="29" name="Elemento grafico 28" descr="Segno di spunta con riempimento a tinta unita">
            <a:extLst>
              <a:ext uri="{FF2B5EF4-FFF2-40B4-BE49-F238E27FC236}">
                <a16:creationId xmlns:a16="http://schemas.microsoft.com/office/drawing/2014/main" id="{41718B8F-BBE6-4E8E-72DB-2BE12580C2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4184654"/>
            <a:ext cx="342112" cy="342112"/>
          </a:xfrm>
          <a:prstGeom prst="rect">
            <a:avLst/>
          </a:prstGeom>
        </p:spPr>
      </p:pic>
      <p:sp>
        <p:nvSpPr>
          <p:cNvPr id="31" name="Rettangolo 30">
            <a:extLst>
              <a:ext uri="{FF2B5EF4-FFF2-40B4-BE49-F238E27FC236}">
                <a16:creationId xmlns:a16="http://schemas.microsoft.com/office/drawing/2014/main" id="{DF44B93A-B297-82D0-5C79-9263B8788D27}"/>
              </a:ext>
            </a:extLst>
          </p:cNvPr>
          <p:cNvSpPr/>
          <p:nvPr/>
        </p:nvSpPr>
        <p:spPr>
          <a:xfrm>
            <a:off x="7904480" y="4172783"/>
            <a:ext cx="479624" cy="253916"/>
          </a:xfrm>
          <a:prstGeom prst="rect">
            <a:avLst/>
          </a:prstGeom>
          <a:noFill/>
        </p:spPr>
        <p:txBody>
          <a:bodyPr wrap="square" lIns="91440" tIns="45720" rIns="91440" bIns="45720">
            <a:spAutoFit/>
          </a:bodyPr>
          <a:lstStyle/>
          <a:p>
            <a:pPr algn="ctr"/>
            <a:r>
              <a:rPr lang="it-IT" sz="1050" b="0" cap="none" spc="0" dirty="0">
                <a:ln w="0"/>
                <a:solidFill>
                  <a:schemeClr val="tx1"/>
                </a:solidFill>
                <a:effectLst>
                  <a:outerShdw blurRad="38100" dist="19050" dir="2700000" algn="tl" rotWithShape="0">
                    <a:schemeClr val="dk1">
                      <a:alpha val="40000"/>
                    </a:schemeClr>
                  </a:outerShdw>
                </a:effectLst>
              </a:rPr>
              <a:t>PRO</a:t>
            </a:r>
          </a:p>
        </p:txBody>
      </p:sp>
      <p:pic>
        <p:nvPicPr>
          <p:cNvPr id="32" name="Elemento grafico 31" descr="Segno di spunta con riempimento a tinta unita">
            <a:extLst>
              <a:ext uri="{FF2B5EF4-FFF2-40B4-BE49-F238E27FC236}">
                <a16:creationId xmlns:a16="http://schemas.microsoft.com/office/drawing/2014/main" id="{D1F4D233-2588-E92E-6F6B-A72528C78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3819439"/>
            <a:ext cx="342112" cy="342112"/>
          </a:xfrm>
          <a:prstGeom prst="rect">
            <a:avLst/>
          </a:prstGeom>
        </p:spPr>
      </p:pic>
      <p:pic>
        <p:nvPicPr>
          <p:cNvPr id="33" name="Elemento grafico 32" descr="Segno di spunta con riempimento a tinta unita">
            <a:extLst>
              <a:ext uri="{FF2B5EF4-FFF2-40B4-BE49-F238E27FC236}">
                <a16:creationId xmlns:a16="http://schemas.microsoft.com/office/drawing/2014/main" id="{E2E5A58C-F6D6-D17A-F1B3-F486CB8896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1345" y="4552100"/>
            <a:ext cx="342112" cy="342112"/>
          </a:xfrm>
          <a:prstGeom prst="rect">
            <a:avLst/>
          </a:prstGeom>
        </p:spPr>
      </p:pic>
      <p:pic>
        <p:nvPicPr>
          <p:cNvPr id="34" name="Elemento grafico 33" descr="Segno di spunta con riempimento a tinta unita">
            <a:extLst>
              <a:ext uri="{FF2B5EF4-FFF2-40B4-BE49-F238E27FC236}">
                <a16:creationId xmlns:a16="http://schemas.microsoft.com/office/drawing/2014/main" id="{621EE632-7225-8D85-DDA2-E22FAEE4F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470" y="4921618"/>
            <a:ext cx="342112" cy="342112"/>
          </a:xfrm>
          <a:prstGeom prst="rect">
            <a:avLst/>
          </a:prstGeom>
        </p:spPr>
      </p:pic>
      <p:pic>
        <p:nvPicPr>
          <p:cNvPr id="35" name="Elemento grafico 34" descr="Segno di spunta con riempimento a tinta unita">
            <a:extLst>
              <a:ext uri="{FF2B5EF4-FFF2-40B4-BE49-F238E27FC236}">
                <a16:creationId xmlns:a16="http://schemas.microsoft.com/office/drawing/2014/main" id="{003899DD-3F49-3EE6-B5C5-40FB3CD627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2938" y="4909599"/>
            <a:ext cx="342112" cy="342112"/>
          </a:xfrm>
          <a:prstGeom prst="rect">
            <a:avLst/>
          </a:prstGeom>
        </p:spPr>
      </p:pic>
      <p:sp>
        <p:nvSpPr>
          <p:cNvPr id="36" name="Rettangolo 35">
            <a:extLst>
              <a:ext uri="{FF2B5EF4-FFF2-40B4-BE49-F238E27FC236}">
                <a16:creationId xmlns:a16="http://schemas.microsoft.com/office/drawing/2014/main" id="{D4034CFA-7044-64F6-BDA0-C3C6F2F755B9}"/>
              </a:ext>
            </a:extLst>
          </p:cNvPr>
          <p:cNvSpPr/>
          <p:nvPr/>
        </p:nvSpPr>
        <p:spPr>
          <a:xfrm>
            <a:off x="4794999" y="4890451"/>
            <a:ext cx="672482" cy="253916"/>
          </a:xfrm>
          <a:prstGeom prst="rect">
            <a:avLst/>
          </a:prstGeom>
          <a:noFill/>
        </p:spPr>
        <p:txBody>
          <a:bodyPr wrap="square" lIns="91440" tIns="45720" rIns="91440" bIns="45720">
            <a:spAutoFit/>
          </a:bodyPr>
          <a:lstStyle/>
          <a:p>
            <a:pPr algn="ctr"/>
            <a:r>
              <a:rPr lang="it-IT" sz="1050" dirty="0">
                <a:ln w="0"/>
                <a:effectLst>
                  <a:outerShdw blurRad="38100" dist="19050" dir="2700000" algn="tl" rotWithShape="0">
                    <a:schemeClr val="dk1">
                      <a:alpha val="40000"/>
                    </a:schemeClr>
                  </a:outerShdw>
                </a:effectLst>
              </a:rPr>
              <a:t>LIMITED</a:t>
            </a:r>
            <a:endParaRPr lang="it-IT" sz="1050" b="0" cap="none" spc="0" dirty="0">
              <a:ln w="0"/>
              <a:solidFill>
                <a:schemeClr val="tx1"/>
              </a:solidFill>
              <a:effectLst>
                <a:outerShdw blurRad="38100" dist="19050" dir="2700000" algn="tl" rotWithShape="0">
                  <a:schemeClr val="dk1">
                    <a:alpha val="40000"/>
                  </a:schemeClr>
                </a:outerShdw>
              </a:effectLst>
            </a:endParaRPr>
          </a:p>
        </p:txBody>
      </p:sp>
      <p:pic>
        <p:nvPicPr>
          <p:cNvPr id="37" name="Elemento grafico 36" descr="Segno di spunta con riempimento a tinta unita">
            <a:extLst>
              <a:ext uri="{FF2B5EF4-FFF2-40B4-BE49-F238E27FC236}">
                <a16:creationId xmlns:a16="http://schemas.microsoft.com/office/drawing/2014/main" id="{9593EE6A-9A52-EC50-CB49-545963C08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406" y="4910464"/>
            <a:ext cx="342112" cy="342112"/>
          </a:xfrm>
          <a:prstGeom prst="rect">
            <a:avLst/>
          </a:prstGeom>
        </p:spPr>
      </p:pic>
      <p:pic>
        <p:nvPicPr>
          <p:cNvPr id="38" name="Elemento grafico 37" descr="Segno di spunta con riempimento a tinta unita">
            <a:extLst>
              <a:ext uri="{FF2B5EF4-FFF2-40B4-BE49-F238E27FC236}">
                <a16:creationId xmlns:a16="http://schemas.microsoft.com/office/drawing/2014/main" id="{792866BB-7DB4-3E71-2EB6-4B751E4A22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0736" y="4914451"/>
            <a:ext cx="342112" cy="342112"/>
          </a:xfrm>
          <a:prstGeom prst="rect">
            <a:avLst/>
          </a:prstGeom>
        </p:spPr>
      </p:pic>
      <p:pic>
        <p:nvPicPr>
          <p:cNvPr id="39" name="Elemento grafico 38" descr="Chiudi con riempimento a tinta unita">
            <a:extLst>
              <a:ext uri="{FF2B5EF4-FFF2-40B4-BE49-F238E27FC236}">
                <a16:creationId xmlns:a16="http://schemas.microsoft.com/office/drawing/2014/main" id="{AB6CCB7A-36A6-1132-5DB0-CD4937BC0A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3937" y="4921618"/>
            <a:ext cx="342112" cy="342112"/>
          </a:xfrm>
          <a:prstGeom prst="rect">
            <a:avLst/>
          </a:prstGeom>
        </p:spPr>
      </p:pic>
      <p:pic>
        <p:nvPicPr>
          <p:cNvPr id="40" name="Elemento grafico 39" descr="Segno di spunta con riempimento a tinta unita">
            <a:extLst>
              <a:ext uri="{FF2B5EF4-FFF2-40B4-BE49-F238E27FC236}">
                <a16:creationId xmlns:a16="http://schemas.microsoft.com/office/drawing/2014/main" id="{642E3DB2-B836-602D-748C-9AF63A3F29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3103" y="4919546"/>
            <a:ext cx="342112" cy="342112"/>
          </a:xfrm>
          <a:prstGeom prst="rect">
            <a:avLst/>
          </a:prstGeom>
        </p:spPr>
      </p:pic>
      <p:sp>
        <p:nvSpPr>
          <p:cNvPr id="5" name="CasellaDiTesto 4">
            <a:extLst>
              <a:ext uri="{FF2B5EF4-FFF2-40B4-BE49-F238E27FC236}">
                <a16:creationId xmlns:a16="http://schemas.microsoft.com/office/drawing/2014/main" id="{9A4D0903-5C1F-30C1-8318-2D88AD6A7FDF}"/>
              </a:ext>
            </a:extLst>
          </p:cNvPr>
          <p:cNvSpPr txBox="1"/>
          <p:nvPr/>
        </p:nvSpPr>
        <p:spPr>
          <a:xfrm>
            <a:off x="7167880" y="5324150"/>
            <a:ext cx="1547823" cy="461665"/>
          </a:xfrm>
          <a:prstGeom prst="rect">
            <a:avLst/>
          </a:prstGeom>
          <a:noFill/>
        </p:spPr>
        <p:txBody>
          <a:bodyPr wrap="square" rtlCol="0">
            <a:spAutoFit/>
          </a:bodyPr>
          <a:lstStyle/>
          <a:p>
            <a:pPr algn="ctr"/>
            <a:r>
              <a:rPr lang="it-IT" sz="1200" dirty="0"/>
              <a:t>(</a:t>
            </a:r>
            <a:r>
              <a:rPr lang="it-IT" sz="1200" dirty="0" err="1"/>
              <a:t>Most</a:t>
            </a:r>
            <a:r>
              <a:rPr lang="it-IT" sz="1200" dirty="0"/>
              <a:t> apps </a:t>
            </a:r>
            <a:r>
              <a:rPr lang="it-IT" sz="1200" dirty="0" err="1"/>
              <a:t>only</a:t>
            </a:r>
            <a:r>
              <a:rPr lang="it-IT" sz="1200" dirty="0"/>
              <a:t> </a:t>
            </a:r>
            <a:r>
              <a:rPr lang="it-IT" sz="1200" dirty="0" err="1"/>
              <a:t>offer</a:t>
            </a:r>
            <a:r>
              <a:rPr lang="it-IT" sz="1200" dirty="0"/>
              <a:t> one </a:t>
            </a:r>
            <a:r>
              <a:rPr lang="it-IT" sz="1200" dirty="0" err="1"/>
              <a:t>type</a:t>
            </a:r>
            <a:r>
              <a:rPr lang="it-IT" sz="1200" dirty="0"/>
              <a:t> of chart)</a:t>
            </a:r>
          </a:p>
        </p:txBody>
      </p:sp>
    </p:spTree>
    <p:extLst>
      <p:ext uri="{BB962C8B-B14F-4D97-AF65-F5344CB8AC3E}">
        <p14:creationId xmlns:p14="http://schemas.microsoft.com/office/powerpoint/2010/main" val="3757991624"/>
      </p:ext>
    </p:extLst>
  </p:cSld>
  <p:clrMapOvr>
    <a:masterClrMapping/>
  </p:clrMapOvr>
</p:sld>
</file>

<file path=ppt/theme/theme1.xml><?xml version="1.0" encoding="utf-8"?>
<a:theme xmlns:a="http://schemas.openxmlformats.org/drawingml/2006/main" name="Badge">
  <a:themeElements>
    <a:clrScheme name="Viola">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926</TotalTime>
  <Words>2310</Words>
  <Application>Microsoft Office PowerPoint</Application>
  <PresentationFormat>Widescreen</PresentationFormat>
  <Paragraphs>317</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Aptos Narrow</vt:lpstr>
      <vt:lpstr>Arial</vt:lpstr>
      <vt:lpstr>Cambria Math</vt:lpstr>
      <vt:lpstr>Gill Sans MT</vt:lpstr>
      <vt:lpstr>Impact</vt:lpstr>
      <vt:lpstr>Badge</vt:lpstr>
      <vt:lpstr>Presentazione standard di PowerPoint</vt:lpstr>
      <vt:lpstr>Introduction</vt:lpstr>
      <vt:lpstr>Personas and scenarios</vt:lpstr>
      <vt:lpstr>Personas and scenarios</vt:lpstr>
      <vt:lpstr>Personas and scenarios</vt:lpstr>
      <vt:lpstr>User analysis - interviews</vt:lpstr>
      <vt:lpstr>User analysis - questionnaires</vt:lpstr>
      <vt:lpstr>User analysis - questionnaires</vt:lpstr>
      <vt:lpstr>Competitor analysis</vt:lpstr>
      <vt:lpstr>Hierarchical task analysis</vt:lpstr>
      <vt:lpstr>Hierarchical task analysis</vt:lpstr>
      <vt:lpstr>Hierarchical task analysis</vt:lpstr>
      <vt:lpstr>State transition  networks</vt:lpstr>
      <vt:lpstr>State transition  networks</vt:lpstr>
      <vt:lpstr>State transition networks</vt:lpstr>
      <vt:lpstr>Conclusion analysis</vt:lpstr>
      <vt:lpstr>Prototype 0 - mockups</vt:lpstr>
      <vt:lpstr>Prototype 0 - mockups</vt:lpstr>
      <vt:lpstr>EXPERT EVALUATION - HEURISTIC EVALUATION</vt:lpstr>
      <vt:lpstr>EXPERT EVALUATION - HEURISTIC EVALUATION</vt:lpstr>
      <vt:lpstr>EXPERT EVALUATION - HEURISTIC EVALUATION</vt:lpstr>
      <vt:lpstr>EXPERT EVALUATION - HEURISTIC EVALUATION</vt:lpstr>
      <vt:lpstr>USER EVALUATION – think aloud</vt:lpstr>
      <vt:lpstr>USER EVALUATION – think aloud</vt:lpstr>
      <vt:lpstr>USER EVALUATION – controlled experiment</vt:lpstr>
      <vt:lpstr>USER EVALUATION – controlled experiment</vt:lpstr>
      <vt:lpstr>USER EVALUATION – controlled experiment</vt:lpstr>
      <vt:lpstr>USER EVALUATION – controlled experiment</vt:lpstr>
      <vt:lpstr>Final realization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Alessandro Rocchi</dc:creator>
  <cp:lastModifiedBy>Alessandro Rocchi</cp:lastModifiedBy>
  <cp:revision>64</cp:revision>
  <dcterms:created xsi:type="dcterms:W3CDTF">2025-06-19T17:05:52Z</dcterms:created>
  <dcterms:modified xsi:type="dcterms:W3CDTF">2025-06-21T15:55:54Z</dcterms:modified>
</cp:coreProperties>
</file>